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9.xml" ContentType="application/vnd.openxmlformats-officedocument.drawingml.chart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charts/chart6.xml" ContentType="application/vnd.openxmlformats-officedocument.drawingml.chart+xml"/>
  <Default Extension="tiff" ContentType="image/tiff"/>
  <Override PartName="/ppt/diagrams/data5.xml" ContentType="application/vnd.openxmlformats-officedocument.drawingml.diagramData+xml"/>
  <Override PartName="/ppt/charts/chart10.xml" ContentType="application/vnd.openxmlformats-officedocument.drawingml.chart+xml"/>
  <Override PartName="/ppt/diagrams/colors7.xml" ContentType="application/vnd.openxmlformats-officedocument.drawingml.diagramColors+xml"/>
  <Default Extension="vml" ContentType="application/vnd.openxmlformats-officedocument.vmlDrawing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71" r:id="rId4"/>
    <p:sldId id="270" r:id="rId5"/>
    <p:sldId id="272" r:id="rId6"/>
    <p:sldId id="275" r:id="rId7"/>
    <p:sldId id="294" r:id="rId8"/>
    <p:sldId id="273" r:id="rId9"/>
    <p:sldId id="288" r:id="rId10"/>
    <p:sldId id="282" r:id="rId11"/>
    <p:sldId id="281" r:id="rId12"/>
    <p:sldId id="283" r:id="rId13"/>
    <p:sldId id="284" r:id="rId14"/>
    <p:sldId id="274" r:id="rId15"/>
    <p:sldId id="285" r:id="rId16"/>
    <p:sldId id="280" r:id="rId17"/>
    <p:sldId id="296" r:id="rId18"/>
    <p:sldId id="297" r:id="rId19"/>
    <p:sldId id="299" r:id="rId20"/>
    <p:sldId id="300" r:id="rId21"/>
    <p:sldId id="278" r:id="rId22"/>
    <p:sldId id="276" r:id="rId23"/>
    <p:sldId id="292" r:id="rId24"/>
    <p:sldId id="289" r:id="rId25"/>
    <p:sldId id="286" r:id="rId26"/>
    <p:sldId id="291" r:id="rId27"/>
    <p:sldId id="293" r:id="rId28"/>
    <p:sldId id="301" r:id="rId29"/>
    <p:sldId id="302" r:id="rId30"/>
    <p:sldId id="307" r:id="rId31"/>
    <p:sldId id="312" r:id="rId32"/>
    <p:sldId id="308" r:id="rId33"/>
    <p:sldId id="314" r:id="rId34"/>
    <p:sldId id="316" r:id="rId35"/>
    <p:sldId id="317" r:id="rId36"/>
    <p:sldId id="318" r:id="rId37"/>
    <p:sldId id="311" r:id="rId38"/>
    <p:sldId id="313" r:id="rId39"/>
    <p:sldId id="303" r:id="rId40"/>
    <p:sldId id="290" r:id="rId41"/>
  </p:sldIdLst>
  <p:sldSz cx="10693400" cy="7561263"/>
  <p:notesSz cx="6669088" cy="9753600"/>
  <p:defaultTextStyle>
    <a:defPPr>
      <a:defRPr lang="lt-LT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1F26"/>
    <a:srgbClr val="C04F4C"/>
    <a:srgbClr val="AA3F3C"/>
    <a:srgbClr val="BD4A47"/>
    <a:srgbClr val="AF42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5" autoAdjust="0"/>
    <p:restoredTop sz="94675" autoAdjust="0"/>
  </p:normalViewPr>
  <p:slideViewPr>
    <p:cSldViewPr>
      <p:cViewPr>
        <p:scale>
          <a:sx n="91" d="100"/>
          <a:sy n="91" d="100"/>
        </p:scale>
        <p:origin x="-1668" y="-162"/>
      </p:cViewPr>
      <p:guideLst>
        <p:guide orient="horz" pos="2382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.lunys\AppData\Local\Microsoft\Windows\Temporary%20Internet%20Files\Content.Outlook\EGU0H3QR\2009_2011%20rail_go_typeall.xls" TargetMode="External"/><Relationship Id="rId2" Type="http://schemas.openxmlformats.org/officeDocument/2006/relationships/image" Target="../media/image15.jpeg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.lavrenov\Desktop\&#1054;&#1073;&#1097;&#1080;&#1077;%20&#1086;&#1073;&#1098;&#1077;&#1084;&#1099;%20&#1087;&#1086;%20&#1042;&#1080;&#1082;&#1080;&#1085;&#1075;&#1091;%202003_201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d.lavrenov\Desktop\Book1.xlsx" TargetMode="External"/><Relationship Id="rId1" Type="http://schemas.openxmlformats.org/officeDocument/2006/relationships/image" Target="../media/image17.gif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0.100\dk_pletra$\DKK\RTP\L.Kurtinys\Rinkos%20Analize\2012m\2012-12\RYTU%20VALSTYBES\Ukraina2012-12Palyginima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0.100\dk_pletra$\DKK\RTP\L.Kurtinys\Rinkos%20Analize\2012m\2012-12\RYTU%20VALSTYBES\Ukraina2012-12Palyginimas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d.lavrenov\Local%20Settings\Temporary%20Internet%20Files\Content.Outlook\8M2VL95O\Dimai%20-%20Viking2003-2006.xls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d.lavrenov\Desktop\Viking%2010%20years\Uzsienio%20prekyba_LT_Swe.xlsx" TargetMode="External"/><Relationship Id="rId1" Type="http://schemas.openxmlformats.org/officeDocument/2006/relationships/image" Target="../media/image72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247570336297623E-2"/>
          <c:y val="7.0706596819338691E-2"/>
          <c:w val="0.91066726416799459"/>
          <c:h val="0.70519775043124"/>
        </c:manualLayout>
      </c:layout>
      <c:barChart>
        <c:barDir val="col"/>
        <c:grouping val="clustered"/>
        <c:ser>
          <c:idx val="0"/>
          <c:order val="0"/>
          <c:tx>
            <c:strRef>
              <c:f>'[2009_2011 rail_go_typeall.xls]Data (2)'!$B$10</c:f>
              <c:strCache>
                <c:ptCount val="1"/>
                <c:pt idx="0">
                  <c:v>2009</c:v>
                </c:pt>
              </c:strCache>
            </c:strRef>
          </c:tx>
          <c:cat>
            <c:strRef>
              <c:f>'[2009_2011 rail_go_typeall.xls]Data (2)'!$A$11:$A$36</c:f>
              <c:strCache>
                <c:ptCount val="26"/>
                <c:pt idx="0">
                  <c:v>Germany</c:v>
                </c:pt>
                <c:pt idx="1">
                  <c:v>Poland</c:v>
                </c:pt>
                <c:pt idx="2">
                  <c:v>France</c:v>
                </c:pt>
                <c:pt idx="3">
                  <c:v>Sweden</c:v>
                </c:pt>
                <c:pt idx="4">
                  <c:v>Latvia</c:v>
                </c:pt>
                <c:pt idx="5">
                  <c:v>United Kingdom</c:v>
                </c:pt>
                <c:pt idx="6">
                  <c:v>Austria</c:v>
                </c:pt>
                <c:pt idx="7">
                  <c:v>Italy</c:v>
                </c:pt>
                <c:pt idx="8">
                  <c:v>Lithuania</c:v>
                </c:pt>
                <c:pt idx="9">
                  <c:v>Romania</c:v>
                </c:pt>
                <c:pt idx="10">
                  <c:v>Czech Republic</c:v>
                </c:pt>
                <c:pt idx="11">
                  <c:v>Switzerland</c:v>
                </c:pt>
                <c:pt idx="12">
                  <c:v>Turkey</c:v>
                </c:pt>
                <c:pt idx="13">
                  <c:v>Spain</c:v>
                </c:pt>
                <c:pt idx="14">
                  <c:v>Finland</c:v>
                </c:pt>
                <c:pt idx="15">
                  <c:v>Hungary</c:v>
                </c:pt>
                <c:pt idx="16">
                  <c:v>Slovakia</c:v>
                </c:pt>
                <c:pt idx="17">
                  <c:v>Belgium</c:v>
                </c:pt>
                <c:pt idx="18">
                  <c:v>Netherlands</c:v>
                </c:pt>
                <c:pt idx="19">
                  <c:v>Estonia</c:v>
                </c:pt>
                <c:pt idx="20">
                  <c:v>Slovenia</c:v>
                </c:pt>
                <c:pt idx="21">
                  <c:v>Norway</c:v>
                </c:pt>
                <c:pt idx="22">
                  <c:v>Bulgaria</c:v>
                </c:pt>
                <c:pt idx="23">
                  <c:v>Croatia</c:v>
                </c:pt>
                <c:pt idx="24">
                  <c:v>Portugal</c:v>
                </c:pt>
                <c:pt idx="25">
                  <c:v>Denmark</c:v>
                </c:pt>
              </c:strCache>
            </c:strRef>
          </c:cat>
          <c:val>
            <c:numRef>
              <c:f>'[2009_2011 rail_go_typeall.xls]Data (2)'!$B$11:$B$36</c:f>
              <c:numCache>
                <c:formatCode>#,##0</c:formatCode>
                <c:ptCount val="26"/>
                <c:pt idx="0">
                  <c:v>95834</c:v>
                </c:pt>
                <c:pt idx="1">
                  <c:v>43445</c:v>
                </c:pt>
                <c:pt idx="2">
                  <c:v>32130</c:v>
                </c:pt>
                <c:pt idx="3">
                  <c:v>20389</c:v>
                </c:pt>
                <c:pt idx="4">
                  <c:v>18725</c:v>
                </c:pt>
                <c:pt idx="5">
                  <c:v>19171</c:v>
                </c:pt>
                <c:pt idx="6">
                  <c:v>17767</c:v>
                </c:pt>
                <c:pt idx="7">
                  <c:v>17791</c:v>
                </c:pt>
                <c:pt idx="8">
                  <c:v>11888</c:v>
                </c:pt>
                <c:pt idx="9">
                  <c:v>11088</c:v>
                </c:pt>
                <c:pt idx="10">
                  <c:v>12791</c:v>
                </c:pt>
                <c:pt idx="11">
                  <c:v>10565</c:v>
                </c:pt>
                <c:pt idx="12">
                  <c:v>10163</c:v>
                </c:pt>
                <c:pt idx="13">
                  <c:v>7937</c:v>
                </c:pt>
                <c:pt idx="14">
                  <c:v>8872</c:v>
                </c:pt>
                <c:pt idx="15">
                  <c:v>7673</c:v>
                </c:pt>
                <c:pt idx="16">
                  <c:v>6964</c:v>
                </c:pt>
                <c:pt idx="17">
                  <c:v>6374</c:v>
                </c:pt>
                <c:pt idx="18">
                  <c:v>5578</c:v>
                </c:pt>
                <c:pt idx="19">
                  <c:v>5947</c:v>
                </c:pt>
                <c:pt idx="20">
                  <c:v>2817</c:v>
                </c:pt>
                <c:pt idx="21">
                  <c:v>3506</c:v>
                </c:pt>
                <c:pt idx="22">
                  <c:v>3145</c:v>
                </c:pt>
                <c:pt idx="23">
                  <c:v>2641</c:v>
                </c:pt>
                <c:pt idx="24">
                  <c:v>2174</c:v>
                </c:pt>
                <c:pt idx="25">
                  <c:v>1700</c:v>
                </c:pt>
              </c:numCache>
            </c:numRef>
          </c:val>
        </c:ser>
        <c:ser>
          <c:idx val="1"/>
          <c:order val="1"/>
          <c:tx>
            <c:strRef>
              <c:f>'[2009_2011 rail_go_typeall.xls]Data (2)'!$C$10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9BBB59"/>
            </a:solidFill>
          </c:spPr>
          <c:cat>
            <c:strRef>
              <c:f>'[2009_2011 rail_go_typeall.xls]Data (2)'!$A$11:$A$36</c:f>
              <c:strCache>
                <c:ptCount val="26"/>
                <c:pt idx="0">
                  <c:v>Germany</c:v>
                </c:pt>
                <c:pt idx="1">
                  <c:v>Poland</c:v>
                </c:pt>
                <c:pt idx="2">
                  <c:v>France</c:v>
                </c:pt>
                <c:pt idx="3">
                  <c:v>Sweden</c:v>
                </c:pt>
                <c:pt idx="4">
                  <c:v>Latvia</c:v>
                </c:pt>
                <c:pt idx="5">
                  <c:v>United Kingdom</c:v>
                </c:pt>
                <c:pt idx="6">
                  <c:v>Austria</c:v>
                </c:pt>
                <c:pt idx="7">
                  <c:v>Italy</c:v>
                </c:pt>
                <c:pt idx="8">
                  <c:v>Lithuania</c:v>
                </c:pt>
                <c:pt idx="9">
                  <c:v>Romania</c:v>
                </c:pt>
                <c:pt idx="10">
                  <c:v>Czech Republic</c:v>
                </c:pt>
                <c:pt idx="11">
                  <c:v>Switzerland</c:v>
                </c:pt>
                <c:pt idx="12">
                  <c:v>Turkey</c:v>
                </c:pt>
                <c:pt idx="13">
                  <c:v>Spain</c:v>
                </c:pt>
                <c:pt idx="14">
                  <c:v>Finland</c:v>
                </c:pt>
                <c:pt idx="15">
                  <c:v>Hungary</c:v>
                </c:pt>
                <c:pt idx="16">
                  <c:v>Slovakia</c:v>
                </c:pt>
                <c:pt idx="17">
                  <c:v>Belgium</c:v>
                </c:pt>
                <c:pt idx="18">
                  <c:v>Netherlands</c:v>
                </c:pt>
                <c:pt idx="19">
                  <c:v>Estonia</c:v>
                </c:pt>
                <c:pt idx="20">
                  <c:v>Slovenia</c:v>
                </c:pt>
                <c:pt idx="21">
                  <c:v>Norway</c:v>
                </c:pt>
                <c:pt idx="22">
                  <c:v>Bulgaria</c:v>
                </c:pt>
                <c:pt idx="23">
                  <c:v>Croatia</c:v>
                </c:pt>
                <c:pt idx="24">
                  <c:v>Portugal</c:v>
                </c:pt>
                <c:pt idx="25">
                  <c:v>Denmark</c:v>
                </c:pt>
              </c:strCache>
            </c:strRef>
          </c:cat>
          <c:val>
            <c:numRef>
              <c:f>'[2009_2011 rail_go_typeall.xls]Data (2)'!$C$11:$C$36</c:f>
              <c:numCache>
                <c:formatCode>#,##0</c:formatCode>
                <c:ptCount val="26"/>
                <c:pt idx="0">
                  <c:v>107317</c:v>
                </c:pt>
                <c:pt idx="1">
                  <c:v>48705</c:v>
                </c:pt>
                <c:pt idx="2">
                  <c:v>29965</c:v>
                </c:pt>
                <c:pt idx="3">
                  <c:v>23464</c:v>
                </c:pt>
                <c:pt idx="4">
                  <c:v>17179</c:v>
                </c:pt>
                <c:pt idx="5">
                  <c:v>18576</c:v>
                </c:pt>
                <c:pt idx="6">
                  <c:v>19833</c:v>
                </c:pt>
                <c:pt idx="7">
                  <c:v>18616</c:v>
                </c:pt>
                <c:pt idx="8">
                  <c:v>13431</c:v>
                </c:pt>
                <c:pt idx="9">
                  <c:v>12375</c:v>
                </c:pt>
                <c:pt idx="10">
                  <c:v>13770</c:v>
                </c:pt>
                <c:pt idx="11">
                  <c:v>11074</c:v>
                </c:pt>
                <c:pt idx="12">
                  <c:v>11300</c:v>
                </c:pt>
                <c:pt idx="13">
                  <c:v>9211</c:v>
                </c:pt>
                <c:pt idx="14">
                  <c:v>9750</c:v>
                </c:pt>
                <c:pt idx="15">
                  <c:v>8809</c:v>
                </c:pt>
                <c:pt idx="16">
                  <c:v>8105</c:v>
                </c:pt>
                <c:pt idx="17">
                  <c:v>7476</c:v>
                </c:pt>
                <c:pt idx="18">
                  <c:v>5925</c:v>
                </c:pt>
                <c:pt idx="19">
                  <c:v>6638</c:v>
                </c:pt>
                <c:pt idx="20">
                  <c:v>3421</c:v>
                </c:pt>
                <c:pt idx="21">
                  <c:v>3496</c:v>
                </c:pt>
                <c:pt idx="22">
                  <c:v>3064</c:v>
                </c:pt>
                <c:pt idx="23">
                  <c:v>2618</c:v>
                </c:pt>
                <c:pt idx="24">
                  <c:v>2313</c:v>
                </c:pt>
                <c:pt idx="25">
                  <c:v>2239</c:v>
                </c:pt>
              </c:numCache>
            </c:numRef>
          </c:val>
        </c:ser>
        <c:ser>
          <c:idx val="2"/>
          <c:order val="2"/>
          <c:tx>
            <c:strRef>
              <c:f>'[2009_2011 rail_go_typeall.xls]Data (2)'!$D$10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DB1F26"/>
            </a:solidFill>
          </c:spPr>
          <c:dLbls>
            <c:dLbl>
              <c:idx val="0"/>
              <c:layout>
                <c:manualLayout>
                  <c:x val="1.7110453730680007E-2"/>
                  <c:y val="4.2558503281109866E-3"/>
                </c:manualLayout>
              </c:layout>
              <c:showVal val="1"/>
            </c:dLbl>
            <c:dLbl>
              <c:idx val="8"/>
              <c:layout/>
              <c:showVal val="1"/>
            </c:dLbl>
            <c:dLbl>
              <c:idx val="24"/>
              <c:layout/>
              <c:showVal val="1"/>
            </c:dLbl>
            <c:delete val="1"/>
            <c:spPr>
              <a:solidFill>
                <a:srgbClr val="C00000"/>
              </a:solidFill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</c:dLbls>
          <c:cat>
            <c:strRef>
              <c:f>'[2009_2011 rail_go_typeall.xls]Data (2)'!$A$11:$A$36</c:f>
              <c:strCache>
                <c:ptCount val="26"/>
                <c:pt idx="0">
                  <c:v>Germany</c:v>
                </c:pt>
                <c:pt idx="1">
                  <c:v>Poland</c:v>
                </c:pt>
                <c:pt idx="2">
                  <c:v>France</c:v>
                </c:pt>
                <c:pt idx="3">
                  <c:v>Sweden</c:v>
                </c:pt>
                <c:pt idx="4">
                  <c:v>Latvia</c:v>
                </c:pt>
                <c:pt idx="5">
                  <c:v>United Kingdom</c:v>
                </c:pt>
                <c:pt idx="6">
                  <c:v>Austria</c:v>
                </c:pt>
                <c:pt idx="7">
                  <c:v>Italy</c:v>
                </c:pt>
                <c:pt idx="8">
                  <c:v>Lithuania</c:v>
                </c:pt>
                <c:pt idx="9">
                  <c:v>Romania</c:v>
                </c:pt>
                <c:pt idx="10">
                  <c:v>Czech Republic</c:v>
                </c:pt>
                <c:pt idx="11">
                  <c:v>Switzerland</c:v>
                </c:pt>
                <c:pt idx="12">
                  <c:v>Turkey</c:v>
                </c:pt>
                <c:pt idx="13">
                  <c:v>Spain</c:v>
                </c:pt>
                <c:pt idx="14">
                  <c:v>Finland</c:v>
                </c:pt>
                <c:pt idx="15">
                  <c:v>Hungary</c:v>
                </c:pt>
                <c:pt idx="16">
                  <c:v>Slovakia</c:v>
                </c:pt>
                <c:pt idx="17">
                  <c:v>Belgium</c:v>
                </c:pt>
                <c:pt idx="18">
                  <c:v>Netherlands</c:v>
                </c:pt>
                <c:pt idx="19">
                  <c:v>Estonia</c:v>
                </c:pt>
                <c:pt idx="20">
                  <c:v>Slovenia</c:v>
                </c:pt>
                <c:pt idx="21">
                  <c:v>Norway</c:v>
                </c:pt>
                <c:pt idx="22">
                  <c:v>Bulgaria</c:v>
                </c:pt>
                <c:pt idx="23">
                  <c:v>Croatia</c:v>
                </c:pt>
                <c:pt idx="24">
                  <c:v>Portugal</c:v>
                </c:pt>
                <c:pt idx="25">
                  <c:v>Denmark</c:v>
                </c:pt>
              </c:strCache>
            </c:strRef>
          </c:cat>
          <c:val>
            <c:numRef>
              <c:f>'[2009_2011 rail_go_typeall.xls]Data (2)'!$D$11:$D$36</c:f>
              <c:numCache>
                <c:formatCode>#,##0</c:formatCode>
                <c:ptCount val="26"/>
                <c:pt idx="0">
                  <c:v>113317</c:v>
                </c:pt>
                <c:pt idx="1">
                  <c:v>53746</c:v>
                </c:pt>
                <c:pt idx="2">
                  <c:v>34202</c:v>
                </c:pt>
                <c:pt idx="3">
                  <c:v>22864</c:v>
                </c:pt>
                <c:pt idx="4">
                  <c:v>21410</c:v>
                </c:pt>
                <c:pt idx="5">
                  <c:v>20974</c:v>
                </c:pt>
                <c:pt idx="6">
                  <c:v>20345</c:v>
                </c:pt>
                <c:pt idx="7">
                  <c:v>19787</c:v>
                </c:pt>
                <c:pt idx="8">
                  <c:v>15088</c:v>
                </c:pt>
                <c:pt idx="9">
                  <c:v>14719</c:v>
                </c:pt>
                <c:pt idx="10">
                  <c:v>14316</c:v>
                </c:pt>
                <c:pt idx="11">
                  <c:v>11526</c:v>
                </c:pt>
                <c:pt idx="12">
                  <c:v>11303</c:v>
                </c:pt>
                <c:pt idx="13">
                  <c:v>9748</c:v>
                </c:pt>
                <c:pt idx="14">
                  <c:v>9395</c:v>
                </c:pt>
                <c:pt idx="15">
                  <c:v>9118</c:v>
                </c:pt>
                <c:pt idx="16">
                  <c:v>7960</c:v>
                </c:pt>
                <c:pt idx="17">
                  <c:v>7593</c:v>
                </c:pt>
                <c:pt idx="18">
                  <c:v>6378</c:v>
                </c:pt>
                <c:pt idx="19">
                  <c:v>6271</c:v>
                </c:pt>
                <c:pt idx="20">
                  <c:v>3752</c:v>
                </c:pt>
                <c:pt idx="21">
                  <c:v>3574</c:v>
                </c:pt>
                <c:pt idx="22">
                  <c:v>3291</c:v>
                </c:pt>
                <c:pt idx="23">
                  <c:v>2438</c:v>
                </c:pt>
                <c:pt idx="24">
                  <c:v>2322</c:v>
                </c:pt>
                <c:pt idx="25" formatCode="General">
                  <c:v>1</c:v>
                </c:pt>
              </c:numCache>
            </c:numRef>
          </c:val>
        </c:ser>
        <c:gapWidth val="18"/>
        <c:axId val="123787904"/>
        <c:axId val="98952320"/>
      </c:barChart>
      <c:catAx>
        <c:axId val="1237879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en-US">
                <a:solidFill>
                  <a:schemeClr val="tx2">
                    <a:lumMod val="50000"/>
                  </a:schemeClr>
                </a:solidFill>
              </a:defRPr>
            </a:pPr>
            <a:endParaRPr lang="en-US"/>
          </a:p>
        </c:txPr>
        <c:crossAx val="98952320"/>
        <c:crosses val="autoZero"/>
        <c:auto val="1"/>
        <c:lblAlgn val="ctr"/>
        <c:lblOffset val="100"/>
      </c:catAx>
      <c:valAx>
        <c:axId val="98952320"/>
        <c:scaling>
          <c:orientation val="minMax"/>
        </c:scaling>
        <c:axPos val="l"/>
        <c:numFmt formatCode="#,##0" sourceLinked="1"/>
        <c:tickLblPos val="nextTo"/>
        <c:txPr>
          <a:bodyPr/>
          <a:lstStyle/>
          <a:p>
            <a:pPr>
              <a:defRPr lang="en-US" b="0">
                <a:solidFill>
                  <a:schemeClr val="tx2">
                    <a:lumMod val="50000"/>
                  </a:schemeClr>
                </a:solidFill>
              </a:defRPr>
            </a:pPr>
            <a:endParaRPr lang="en-US"/>
          </a:p>
        </c:txPr>
        <c:crossAx val="123787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3.685328495838771E-2"/>
          <c:y val="0.1799413731484337"/>
          <c:w val="0.96314671504161231"/>
          <c:h val="4.761693325771138E-2"/>
        </c:manualLayout>
      </c:layout>
      <c:txPr>
        <a:bodyPr/>
        <a:lstStyle/>
        <a:p>
          <a:pPr>
            <a:defRPr lang="en-US" sz="2000">
              <a:solidFill>
                <a:schemeClr val="tx2">
                  <a:lumMod val="50000"/>
                </a:schemeClr>
              </a:solidFill>
            </a:defRPr>
          </a:pPr>
          <a:endParaRPr lang="en-US"/>
        </a:p>
      </c:txPr>
    </c:legend>
    <c:plotVisOnly val="1"/>
    <c:dispBlanksAs val="gap"/>
  </c:chart>
  <c:spPr>
    <a:blipFill dpi="0" rotWithShape="1">
      <a:blip xmlns:r="http://schemas.openxmlformats.org/officeDocument/2006/relationships" r:embed="rId2">
        <a:alphaModFix amt="11000"/>
      </a:blip>
      <a:srcRect/>
      <a:stretch>
        <a:fillRect/>
      </a:stretch>
    </a:blipFill>
  </c:spPr>
  <c:txPr>
    <a:bodyPr/>
    <a:lstStyle/>
    <a:p>
      <a:pPr>
        <a:defRPr sz="1200">
          <a:solidFill>
            <a:schemeClr val="tx2">
              <a:lumMod val="75000"/>
            </a:schemeClr>
          </a:solidFill>
          <a:latin typeface="Cambria" pitchFamily="18" charset="0"/>
        </a:defRPr>
      </a:pPr>
      <a:endParaRPr lang="en-US"/>
    </a:p>
  </c:txPr>
  <c:externalData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5.0833505479318856E-2"/>
          <c:y val="2.4557749560878608E-2"/>
          <c:w val="0.94172744493834182"/>
          <c:h val="0.88029230929334157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DB1F26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n-US"/>
              </a:p>
            </c:txPr>
            <c:showVal val="1"/>
          </c:dLbls>
          <c:cat>
            <c:numRef>
              <c:f>Лист3!$B$6:$B$15</c:f>
              <c:numCache>
                <c:formatCode>General</c:formatCode>
                <c:ptCount val="10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</c:numCache>
            </c:numRef>
          </c:cat>
          <c:val>
            <c:numRef>
              <c:f>Лист3!$F$6:$F$15</c:f>
              <c:numCache>
                <c:formatCode>General</c:formatCode>
                <c:ptCount val="10"/>
                <c:pt idx="0">
                  <c:v>0.60000000000000053</c:v>
                </c:pt>
                <c:pt idx="1">
                  <c:v>2.8</c:v>
                </c:pt>
                <c:pt idx="2">
                  <c:v>20.8</c:v>
                </c:pt>
                <c:pt idx="3">
                  <c:v>32.300000000000004</c:v>
                </c:pt>
                <c:pt idx="4">
                  <c:v>44.3</c:v>
                </c:pt>
                <c:pt idx="5">
                  <c:v>39.700000000000003</c:v>
                </c:pt>
                <c:pt idx="6">
                  <c:v>44.6</c:v>
                </c:pt>
                <c:pt idx="7">
                  <c:v>44.9</c:v>
                </c:pt>
                <c:pt idx="8">
                  <c:v>58.5</c:v>
                </c:pt>
                <c:pt idx="9">
                  <c:v>58.9</c:v>
                </c:pt>
              </c:numCache>
            </c:numRef>
          </c:val>
        </c:ser>
        <c:gapWidth val="89"/>
        <c:axId val="136081792"/>
        <c:axId val="136084864"/>
      </c:barChart>
      <c:catAx>
        <c:axId val="1360817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chemeClr val="tx2">
                    <a:lumMod val="75000"/>
                  </a:schemeClr>
                </a:solidFill>
              </a:defRPr>
            </a:pPr>
            <a:endParaRPr lang="en-US"/>
          </a:p>
        </c:txPr>
        <c:crossAx val="136084864"/>
        <c:crosses val="autoZero"/>
        <c:auto val="1"/>
        <c:lblAlgn val="ctr"/>
        <c:lblOffset val="100"/>
      </c:catAx>
      <c:valAx>
        <c:axId val="136084864"/>
        <c:scaling>
          <c:orientation val="minMax"/>
        </c:scaling>
        <c:delete val="1"/>
        <c:axPos val="l"/>
        <c:numFmt formatCode="General" sourceLinked="1"/>
        <c:tickLblPos val="none"/>
        <c:crossAx val="136081792"/>
        <c:crosses val="autoZero"/>
        <c:crossBetween val="between"/>
      </c:valAx>
    </c:plotArea>
    <c:plotVisOnly val="1"/>
  </c:chart>
  <c:txPr>
    <a:bodyPr/>
    <a:lstStyle/>
    <a:p>
      <a:pPr>
        <a:defRPr sz="2000">
          <a:latin typeface="Cambria" pitchFamily="18" charset="0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 sz="2400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Итоговый доход компании</a:t>
            </a:r>
            <a:r>
              <a:rPr lang="lt-LT" sz="2400" dirty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млн</a:t>
            </a:r>
            <a:r>
              <a:rPr lang="lt-LT" sz="2400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евро</a:t>
            </a:r>
            <a:r>
              <a:rPr lang="lt-LT" sz="2400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7.5956580956025813E-3"/>
          <c:y val="2.3462832295119671E-2"/>
        </c:manualLayout>
      </c:layout>
    </c:title>
    <c:plotArea>
      <c:layout>
        <c:manualLayout>
          <c:layoutTarget val="inner"/>
          <c:xMode val="edge"/>
          <c:yMode val="edge"/>
          <c:x val="2.7136289748152711E-3"/>
          <c:y val="0.1339045661593157"/>
          <c:w val="0.99728637102518458"/>
          <c:h val="0.69763915120542164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FFC000"/>
            </a:solidFill>
          </c:spPr>
          <c:dPt>
            <c:idx val="11"/>
            <c:spPr>
              <a:solidFill>
                <a:srgbClr val="DB1F26"/>
              </a:solidFill>
            </c:spPr>
          </c:dPt>
          <c:dLbls>
            <c:dLbl>
              <c:idx val="0"/>
              <c:layout>
                <c:manualLayout>
                  <c:x val="-4.4828352405288313E-3"/>
                  <c:y val="2.4722059306071933E-2"/>
                </c:manualLayout>
              </c:layout>
              <c:showVal val="1"/>
            </c:dLbl>
            <c:dLbl>
              <c:idx val="1"/>
              <c:layout>
                <c:manualLayout>
                  <c:x val="1.800211499133966E-4"/>
                  <c:y val="3.0042850535986959E-2"/>
                </c:manualLayout>
              </c:layout>
              <c:showVal val="1"/>
            </c:dLbl>
            <c:dLbl>
              <c:idx val="2"/>
              <c:layout>
                <c:manualLayout>
                  <c:x val="-3.0366996259674852E-4"/>
                  <c:y val="3.0720746790408277E-2"/>
                </c:manualLayout>
              </c:layout>
              <c:showVal val="1"/>
            </c:dLbl>
            <c:dLbl>
              <c:idx val="3"/>
              <c:layout>
                <c:manualLayout>
                  <c:x val="8.1968134873510986E-4"/>
                  <c:y val="1.7328630152205312E-2"/>
                </c:manualLayout>
              </c:layout>
              <c:showVal val="1"/>
            </c:dLbl>
            <c:dLbl>
              <c:idx val="4"/>
              <c:layout>
                <c:manualLayout>
                  <c:x val="-9.1391827701608563E-4"/>
                  <c:y val="2.7374736140428839E-2"/>
                </c:manualLayout>
              </c:layout>
              <c:showVal val="1"/>
            </c:dLbl>
            <c:dLbl>
              <c:idx val="5"/>
              <c:layout>
                <c:manualLayout>
                  <c:x val="-3.666131382921334E-3"/>
                  <c:y val="2.1743571701909686E-2"/>
                </c:manualLayout>
              </c:layout>
              <c:showVal val="1"/>
            </c:dLbl>
            <c:dLbl>
              <c:idx val="6"/>
              <c:layout>
                <c:manualLayout>
                  <c:x val="7.8869837507766869E-4"/>
                  <c:y val="2.9910759269641787E-2"/>
                </c:manualLayout>
              </c:layout>
              <c:showVal val="1"/>
            </c:dLbl>
            <c:dLbl>
              <c:idx val="7"/>
              <c:layout>
                <c:manualLayout>
                  <c:x val="-4.2649582145193782E-4"/>
                  <c:y val="2.2258831706037829E-2"/>
                </c:manualLayout>
              </c:layout>
              <c:showVal val="1"/>
            </c:dLbl>
            <c:dLbl>
              <c:idx val="8"/>
              <c:layout>
                <c:manualLayout>
                  <c:x val="-1.8999199323473371E-3"/>
                  <c:y val="2.5663197916281001E-2"/>
                </c:manualLayout>
              </c:layout>
              <c:showVal val="1"/>
            </c:dLbl>
            <c:dLbl>
              <c:idx val="9"/>
              <c:layout>
                <c:manualLayout>
                  <c:x val="-3.3280929504479312E-3"/>
                  <c:y val="2.2681430458344341E-2"/>
                </c:manualLayout>
              </c:layout>
              <c:showVal val="1"/>
            </c:dLbl>
            <c:dLbl>
              <c:idx val="10"/>
              <c:layout>
                <c:manualLayout>
                  <c:x val="1.9144265716650583E-3"/>
                  <c:y val="2.0682887086620198E-2"/>
                </c:manualLayout>
              </c:layout>
              <c:showVal val="1"/>
            </c:dLbl>
            <c:dLbl>
              <c:idx val="11"/>
              <c:layout>
                <c:manualLayout>
                  <c:x val="-3.5119554617388189E-4"/>
                  <c:y val="2.0050743715814619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Sheet1!$K$1:$V$1</c:f>
              <c:strCache>
                <c:ptCount val="12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2012*</c:v>
                </c:pt>
              </c:strCache>
            </c:strRef>
          </c:cat>
          <c:val>
            <c:numRef>
              <c:f>Sheet1!$K$2:$V$2</c:f>
              <c:numCache>
                <c:formatCode>0</c:formatCode>
                <c:ptCount val="12"/>
                <c:pt idx="0">
                  <c:v>163.17191844300277</c:v>
                </c:pt>
                <c:pt idx="1">
                  <c:v>207.0045577502317</c:v>
                </c:pt>
                <c:pt idx="2">
                  <c:v>266.16648661955753</c:v>
                </c:pt>
                <c:pt idx="3">
                  <c:v>296.08977206904541</c:v>
                </c:pt>
                <c:pt idx="4">
                  <c:v>320.06728104726602</c:v>
                </c:pt>
                <c:pt idx="5">
                  <c:v>349.52560240963862</c:v>
                </c:pt>
                <c:pt idx="6">
                  <c:v>407.48030583873964</c:v>
                </c:pt>
                <c:pt idx="7">
                  <c:v>461.63142956441152</c:v>
                </c:pt>
                <c:pt idx="8">
                  <c:v>342.77195319740463</c:v>
                </c:pt>
                <c:pt idx="9">
                  <c:v>395.2539967562542</c:v>
                </c:pt>
                <c:pt idx="10">
                  <c:v>469.67678405931434</c:v>
                </c:pt>
                <c:pt idx="11">
                  <c:v>499</c:v>
                </c:pt>
              </c:numCache>
            </c:numRef>
          </c:val>
        </c:ser>
        <c:gapWidth val="35"/>
        <c:axId val="99036544"/>
        <c:axId val="99075200"/>
      </c:barChart>
      <c:catAx>
        <c:axId val="990365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tx2">
                    <a:lumMod val="75000"/>
                  </a:schemeClr>
                </a:solidFill>
              </a:defRPr>
            </a:pPr>
            <a:endParaRPr lang="en-US"/>
          </a:p>
        </c:txPr>
        <c:crossAx val="99075200"/>
        <c:crosses val="autoZero"/>
        <c:auto val="1"/>
        <c:lblAlgn val="ctr"/>
        <c:lblOffset val="100"/>
      </c:catAx>
      <c:valAx>
        <c:axId val="99075200"/>
        <c:scaling>
          <c:orientation val="minMax"/>
        </c:scaling>
        <c:delete val="1"/>
        <c:axPos val="l"/>
        <c:numFmt formatCode="0" sourceLinked="1"/>
        <c:tickLblPos val="none"/>
        <c:crossAx val="99036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latin typeface="Cambria" pitchFamily="18" charset="0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1.4370831224514161E-2"/>
          <c:y val="0.22144013697356271"/>
          <c:w val="0.9856291687754859"/>
          <c:h val="0.6248687154352357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FFC000"/>
            </a:solidFill>
          </c:spPr>
          <c:dPt>
            <c:idx val="12"/>
            <c:spPr>
              <a:solidFill>
                <a:srgbClr val="DB1F26"/>
              </a:solidFill>
            </c:spPr>
          </c:dPt>
          <c:dLbls>
            <c:dLbl>
              <c:idx val="0"/>
              <c:layout>
                <c:manualLayout>
                  <c:x val="3.4862381546083392E-3"/>
                  <c:y val="2.0814073705342741E-2"/>
                </c:manualLayout>
              </c:layout>
              <c:showVal val="1"/>
            </c:dLbl>
            <c:dLbl>
              <c:idx val="1"/>
              <c:layout>
                <c:manualLayout>
                  <c:x val="2.1797989523797802E-3"/>
                  <c:y val="2.9498000645482438E-2"/>
                </c:manualLayout>
              </c:layout>
              <c:showVal val="1"/>
            </c:dLbl>
            <c:dLbl>
              <c:idx val="2"/>
              <c:layout>
                <c:manualLayout>
                  <c:x val="2.1796960831512312E-3"/>
                  <c:y val="3.4437240507852601E-2"/>
                </c:manualLayout>
              </c:layout>
              <c:showVal val="1"/>
            </c:dLbl>
            <c:dLbl>
              <c:idx val="3"/>
              <c:layout>
                <c:manualLayout>
                  <c:x val="1.2212634810123979E-3"/>
                  <c:y val="3.3839964115552311E-2"/>
                </c:manualLayout>
              </c:layout>
              <c:showVal val="1"/>
            </c:dLbl>
            <c:dLbl>
              <c:idx val="4"/>
              <c:layout>
                <c:manualLayout>
                  <c:x val="1.3621943240874471E-3"/>
                  <c:y val="2.9498000645482483E-2"/>
                </c:manualLayout>
              </c:layout>
              <c:showVal val="1"/>
            </c:dLbl>
            <c:dLbl>
              <c:idx val="5"/>
              <c:layout>
                <c:manualLayout>
                  <c:x val="2.8946930440102202E-3"/>
                  <c:y val="2.5753313567712943E-2"/>
                </c:manualLayout>
              </c:layout>
              <c:showVal val="1"/>
            </c:dLbl>
            <c:dLbl>
              <c:idx val="6"/>
              <c:layout>
                <c:manualLayout>
                  <c:x val="1.6016738880865152E-4"/>
                  <c:y val="3.0095277037782611E-2"/>
                </c:manualLayout>
              </c:layout>
              <c:showVal val="1"/>
            </c:dLbl>
            <c:dLbl>
              <c:idx val="7"/>
              <c:layout>
                <c:manualLayout>
                  <c:x val="5.2642299003814504E-3"/>
                  <c:y val="1.7367853880279421E-2"/>
                </c:manualLayout>
              </c:layout>
              <c:showVal val="1"/>
            </c:dLbl>
            <c:dLbl>
              <c:idx val="8"/>
              <c:layout>
                <c:manualLayout>
                  <c:x val="-2.8178967769013461E-3"/>
                  <c:y val="3.0498019791148141E-2"/>
                </c:manualLayout>
              </c:layout>
              <c:showVal val="1"/>
            </c:dLbl>
            <c:dLbl>
              <c:idx val="9"/>
              <c:layout>
                <c:manualLayout>
                  <c:x val="-2.8178967769012402E-3"/>
                  <c:y val="2.2397009994037528E-2"/>
                </c:manualLayout>
              </c:layout>
              <c:showVal val="1"/>
            </c:dLbl>
            <c:dLbl>
              <c:idx val="10"/>
              <c:layout>
                <c:manualLayout>
                  <c:x val="2.9140795055693411E-3"/>
                  <c:y val="3.0185193289170766E-2"/>
                </c:manualLayout>
              </c:layout>
              <c:showVal val="1"/>
            </c:dLbl>
            <c:dLbl>
              <c:idx val="11"/>
              <c:layout>
                <c:manualLayout>
                  <c:x val="1.4858622116664868E-3"/>
                  <c:y val="3.0393744290488977E-2"/>
                </c:manualLayout>
              </c:layout>
              <c:showVal val="1"/>
            </c:dLbl>
            <c:dLbl>
              <c:idx val="12"/>
              <c:layout>
                <c:manualLayout>
                  <c:x val="-4.3115081507071382E-4"/>
                  <c:y val="3.0005018899507258E-2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n-US"/>
              </a:p>
            </c:txPr>
            <c:showVal val="1"/>
          </c:dLbls>
          <c:cat>
            <c:numRef>
              <c:f>Sheet1!$B$3:$B$15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Sheet1!$C$3:$C$15</c:f>
              <c:numCache>
                <c:formatCode>General</c:formatCode>
                <c:ptCount val="13"/>
                <c:pt idx="0">
                  <c:v>30.7</c:v>
                </c:pt>
                <c:pt idx="1">
                  <c:v>29.2</c:v>
                </c:pt>
                <c:pt idx="2">
                  <c:v>36.700000000000003</c:v>
                </c:pt>
                <c:pt idx="3">
                  <c:v>43.5</c:v>
                </c:pt>
                <c:pt idx="4">
                  <c:v>45.6</c:v>
                </c:pt>
                <c:pt idx="5">
                  <c:v>49.3</c:v>
                </c:pt>
                <c:pt idx="6">
                  <c:v>50.2</c:v>
                </c:pt>
                <c:pt idx="7">
                  <c:v>53.5</c:v>
                </c:pt>
                <c:pt idx="8">
                  <c:v>55</c:v>
                </c:pt>
                <c:pt idx="9">
                  <c:v>42.7</c:v>
                </c:pt>
                <c:pt idx="10">
                  <c:v>48.1</c:v>
                </c:pt>
                <c:pt idx="11">
                  <c:v>52.3</c:v>
                </c:pt>
                <c:pt idx="12">
                  <c:v>49.4</c:v>
                </c:pt>
              </c:numCache>
            </c:numRef>
          </c:val>
        </c:ser>
        <c:gapWidth val="46"/>
        <c:axId val="99112064"/>
        <c:axId val="99113600"/>
      </c:barChart>
      <c:catAx>
        <c:axId val="991120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800" b="0"/>
            </a:pPr>
            <a:endParaRPr lang="en-US"/>
          </a:p>
        </c:txPr>
        <c:crossAx val="99113600"/>
        <c:crosses val="autoZero"/>
        <c:auto val="1"/>
        <c:lblAlgn val="ctr"/>
        <c:lblOffset val="100"/>
      </c:catAx>
      <c:valAx>
        <c:axId val="9911360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99112064"/>
        <c:crosses val="autoZero"/>
        <c:crossBetween val="between"/>
      </c:valAx>
    </c:plotArea>
    <c:plotVisOnly val="1"/>
  </c:chart>
  <c:txPr>
    <a:bodyPr/>
    <a:lstStyle/>
    <a:p>
      <a:pPr>
        <a:defRPr>
          <a:solidFill>
            <a:schemeClr val="tx2">
              <a:lumMod val="75000"/>
            </a:schemeClr>
          </a:solidFill>
          <a:latin typeface="Cambria" pitchFamily="18" charset="0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ru-RU" sz="2400" dirty="0"/>
              <a:t>Перевозка грузов по номенклатуре за 2012 г.</a:t>
            </a:r>
            <a:endParaRPr lang="en-US" sz="2400" dirty="0"/>
          </a:p>
        </c:rich>
      </c:tx>
      <c:layout>
        <c:manualLayout>
          <c:xMode val="edge"/>
          <c:yMode val="edge"/>
          <c:x val="6.1032313282064431E-4"/>
          <c:y val="1.2597806592918247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rgbClr val="DB1F26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tx2">
                  <a:lumMod val="75000"/>
                </a:schemeClr>
              </a:solidFill>
            </c:spPr>
          </c:dPt>
          <c:dPt>
            <c:idx val="4"/>
            <c:spPr>
              <a:solidFill>
                <a:schemeClr val="accent3"/>
              </a:solidFill>
            </c:spPr>
          </c:dPt>
          <c:dPt>
            <c:idx val="6"/>
            <c:explosion val="4"/>
          </c:dPt>
          <c:dLbls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Percent val="1"/>
          </c:dLbls>
          <c:cat>
            <c:strRef>
              <c:f>Sheet1!$A$2:$A$8</c:f>
              <c:strCache>
                <c:ptCount val="7"/>
                <c:pt idx="0">
                  <c:v>Нефть и нефтепродукты</c:v>
                </c:pt>
                <c:pt idx="1">
                  <c:v>Химические и минаральные удобрения</c:v>
                </c:pt>
                <c:pt idx="2">
                  <c:v>Минеральные продукты</c:v>
                </c:pt>
                <c:pt idx="3">
                  <c:v>Металлы</c:v>
                </c:pt>
                <c:pt idx="4">
                  <c:v>Продукты питания, корма</c:v>
                </c:pt>
                <c:pt idx="5">
                  <c:v>Другие грузы</c:v>
                </c:pt>
                <c:pt idx="6">
                  <c:v>Контейнерные перевозки 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17.7</c:v>
                </c:pt>
                <c:pt idx="1">
                  <c:v>12.6</c:v>
                </c:pt>
                <c:pt idx="2">
                  <c:v>6.26</c:v>
                </c:pt>
                <c:pt idx="3">
                  <c:v>3.15</c:v>
                </c:pt>
                <c:pt idx="4">
                  <c:v>5.5</c:v>
                </c:pt>
                <c:pt idx="5">
                  <c:v>6.2300000000000084</c:v>
                </c:pt>
                <c:pt idx="6">
                  <c:v>0.86000000000000065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6137518670765002"/>
          <c:y val="8.4072834499870505E-2"/>
          <c:w val="0.37840949771013138"/>
          <c:h val="0.91592716550012954"/>
        </c:manualLayout>
      </c:layout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zero"/>
  </c:chart>
  <c:txPr>
    <a:bodyPr/>
    <a:lstStyle/>
    <a:p>
      <a:pPr>
        <a:defRPr sz="1800">
          <a:solidFill>
            <a:schemeClr val="tx2">
              <a:lumMod val="75000"/>
            </a:schemeClr>
          </a:solidFill>
          <a:latin typeface="Cambria" pitchFamily="18" charset="0"/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autoTitleDeleted val="1"/>
    <c:plotArea>
      <c:layout>
        <c:manualLayout>
          <c:layoutTarget val="inner"/>
          <c:xMode val="edge"/>
          <c:yMode val="edge"/>
          <c:x val="5.0692386303482634E-2"/>
          <c:y val="0.20971420239136851"/>
          <c:w val="0.52976752583046116"/>
          <c:h val="0.75649752114319213"/>
        </c:manualLayout>
      </c:layout>
      <c:pieChart>
        <c:varyColors val="1"/>
        <c:ser>
          <c:idx val="0"/>
          <c:order val="0"/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DB1F26"/>
              </a:solidFill>
            </c:spPr>
          </c:dPt>
          <c:dLbls>
            <c:dLbl>
              <c:idx val="0"/>
              <c:layout>
                <c:manualLayout>
                  <c:x val="-0.13618390848729267"/>
                  <c:y val="4.1434237386993415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1"/>
              <c:layout>
                <c:manualLayout>
                  <c:x val="-6.6253331174278771E-2"/>
                  <c:y val="-0.15818701768179624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2"/>
              <c:layout>
                <c:manualLayout>
                  <c:x val="0.10296466242312981"/>
                  <c:y val="-1.5167687372411782E-3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3"/>
              <c:layout>
                <c:manualLayout>
                  <c:x val="6.7777599874523947E-2"/>
                  <c:y val="7.8993438320209983E-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4"/>
              <c:layout>
                <c:manualLayout>
                  <c:x val="5.2572589973663084E-2"/>
                  <c:y val="9.2294838145232233E-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5"/>
              <c:layout>
                <c:manualLayout>
                  <c:x val="7.9679675447155902E-4"/>
                  <c:y val="9.4824990205767574E-3"/>
                </c:manualLayout>
              </c:layout>
              <c:spPr/>
              <c:txPr>
                <a:bodyPr/>
                <a:lstStyle/>
                <a:p>
                  <a:pPr>
                    <a:defRPr sz="10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6"/>
              <c:layout>
                <c:manualLayout>
                  <c:x val="3.7886086886254936E-3"/>
                  <c:y val="-5.0597841936425048E-5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7"/>
              <c:layout>
                <c:manualLayout>
                  <c:x val="1.8154008963369529E-2"/>
                  <c:y val="-1.6364537766112713E-2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8"/>
              <c:layout>
                <c:manualLayout>
                  <c:x val="1.9592219521746428E-2"/>
                  <c:y val="6.3308544765237704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9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Sheet1!$A$1:$A$10</c:f>
              <c:strCache>
                <c:ptCount val="10"/>
                <c:pt idx="0">
                  <c:v>Россия</c:v>
                </c:pt>
                <c:pt idx="1">
                  <c:v>Беларусь</c:v>
                </c:pt>
                <c:pt idx="2">
                  <c:v>Местные перевозки</c:v>
                </c:pt>
                <c:pt idx="3">
                  <c:v>Латвия</c:v>
                </c:pt>
                <c:pt idx="4">
                  <c:v>Польша</c:v>
                </c:pt>
                <c:pt idx="5">
                  <c:v>Украина</c:v>
                </c:pt>
                <c:pt idx="6">
                  <c:v>Казахстан</c:v>
                </c:pt>
                <c:pt idx="7">
                  <c:v>Германия</c:v>
                </c:pt>
                <c:pt idx="8">
                  <c:v>Эстония</c:v>
                </c:pt>
                <c:pt idx="9">
                  <c:v>Китай и др.</c:v>
                </c:pt>
              </c:strCache>
            </c:strRef>
          </c:cat>
          <c:val>
            <c:numRef>
              <c:f>Sheet1!$B$1:$B$10</c:f>
              <c:numCache>
                <c:formatCode>General</c:formatCode>
                <c:ptCount val="10"/>
                <c:pt idx="0">
                  <c:v>32</c:v>
                </c:pt>
                <c:pt idx="1">
                  <c:v>29</c:v>
                </c:pt>
                <c:pt idx="2">
                  <c:v>22</c:v>
                </c:pt>
                <c:pt idx="3">
                  <c:v>6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7968436513589994"/>
          <c:y val="5.6876733542016514E-2"/>
          <c:w val="0.41901880183247786"/>
          <c:h val="0.90978991189977165"/>
        </c:manualLayout>
      </c:layout>
      <c:txPr>
        <a:bodyPr/>
        <a:lstStyle/>
        <a:p>
          <a:pPr>
            <a:defRPr sz="2000">
              <a:solidFill>
                <a:schemeClr val="tx2">
                  <a:lumMod val="75000"/>
                </a:schemeClr>
              </a:solidFill>
            </a:defRPr>
          </a:pPr>
          <a:endParaRPr lang="en-US"/>
        </a:p>
      </c:txPr>
    </c:legend>
    <c:plotVisOnly val="1"/>
  </c:chart>
  <c:spPr>
    <a:blipFill dpi="0" rotWithShape="1">
      <a:blip xmlns:r="http://schemas.openxmlformats.org/officeDocument/2006/relationships" r:embed="rId1">
        <a:alphaModFix amt="7000"/>
      </a:blip>
      <a:srcRect/>
      <a:stretch>
        <a:fillRect/>
      </a:stretch>
    </a:blipFill>
  </c:spPr>
  <c:txPr>
    <a:bodyPr/>
    <a:lstStyle/>
    <a:p>
      <a:pPr>
        <a:defRPr sz="1800">
          <a:latin typeface="Cambria" pitchFamily="18" charset="0"/>
        </a:defRPr>
      </a:pPr>
      <a:endParaRPr lang="en-US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9"/>
  <c:chart>
    <c:title>
      <c:tx>
        <c:rich>
          <a:bodyPr/>
          <a:lstStyle/>
          <a:p>
            <a:pPr algn="l">
              <a:defRPr sz="1800">
                <a:solidFill>
                  <a:schemeClr val="tx2">
                    <a:lumMod val="75000"/>
                  </a:schemeClr>
                </a:solidFill>
                <a:latin typeface="Cambria" pitchFamily="18" charset="0"/>
              </a:defRPr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Динамика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перевозок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грузов в сообщении</a:t>
            </a:r>
            <a:r>
              <a:rPr lang="ru-RU" sz="1800" baseline="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Литва-Украина,</a:t>
            </a:r>
            <a:r>
              <a:rPr lang="lt-LT" sz="1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2000-2011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г.</a:t>
            </a:r>
            <a:r>
              <a:rPr lang="lt-LT" sz="1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(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млн</a:t>
            </a:r>
            <a:r>
              <a:rPr lang="lt-LT" sz="1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т</a:t>
            </a:r>
            <a:r>
              <a:rPr lang="lt-LT" sz="1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)</a:t>
            </a:r>
            <a:endParaRPr lang="en-US" sz="18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c:rich>
      </c:tx>
      <c:layout>
        <c:manualLayout>
          <c:xMode val="edge"/>
          <c:yMode val="edge"/>
          <c:x val="9.7941792475733105E-4"/>
          <c:y val="2.5195613185836494E-2"/>
        </c:manualLayout>
      </c:layout>
    </c:title>
    <c:plotArea>
      <c:layout/>
      <c:lineChart>
        <c:grouping val="standard"/>
        <c:ser>
          <c:idx val="0"/>
          <c:order val="0"/>
          <c:tx>
            <c:strRef>
              <c:f>'2000-2011'!$A$2</c:f>
              <c:strCache>
                <c:ptCount val="1"/>
                <c:pt idx="0">
                  <c:v>Всего</c:v>
                </c:pt>
              </c:strCache>
            </c:strRef>
          </c:tx>
          <c:spPr>
            <a:ln w="133350">
              <a:solidFill>
                <a:srgbClr val="DB1F26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2.5550658980277911E-2"/>
                  <c:y val="-4.9561573536746638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4.5147247013706322E-2"/>
                  <c:y val="-4.5097530534432481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2.4244219778049414E-2"/>
                  <c:y val="-3.8303959134564247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6405584564678034E-2"/>
                  <c:y val="-5.546176086254976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8163537384735031E-2"/>
                  <c:y val="-5.3314111670807303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2.0324902171363696E-2"/>
                  <c:y val="-4.9561573536746555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2.8163537384735031E-2"/>
                  <c:y val="-4.5809035402685772E-2"/>
                </c:manualLayout>
              </c:layout>
              <c:dLblPos val="r"/>
              <c:showVal val="1"/>
            </c:dLbl>
            <c:dLbl>
              <c:idx val="11"/>
              <c:layout>
                <c:manualLayout>
                  <c:x val="-3.3389294193649263E-2"/>
                  <c:y val="-6.0819187938928931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defRPr>
                </a:pPr>
                <a:endParaRPr lang="en-US"/>
              </a:p>
            </c:txPr>
            <c:dLblPos val="t"/>
            <c:showVal val="1"/>
          </c:dLbls>
          <c:cat>
            <c:numRef>
              <c:f>'2000-2011'!$B$1:$M$1</c:f>
              <c:numCache>
                <c:formatCode>General</c:formatCode>
                <c:ptCount val="1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</c:numCache>
            </c:numRef>
          </c:cat>
          <c:val>
            <c:numRef>
              <c:f>'2000-2011'!$B$2:$M$2</c:f>
              <c:numCache>
                <c:formatCode>#,##0.00</c:formatCode>
                <c:ptCount val="12"/>
                <c:pt idx="0">
                  <c:v>1.5468</c:v>
                </c:pt>
                <c:pt idx="1">
                  <c:v>1.4356999999999966</c:v>
                </c:pt>
                <c:pt idx="2">
                  <c:v>1.5820000000000001</c:v>
                </c:pt>
                <c:pt idx="3">
                  <c:v>3.3543999999999987</c:v>
                </c:pt>
                <c:pt idx="4">
                  <c:v>1.7455999999999972</c:v>
                </c:pt>
                <c:pt idx="5">
                  <c:v>2.0619000000000001</c:v>
                </c:pt>
                <c:pt idx="6">
                  <c:v>2.3243999999999998</c:v>
                </c:pt>
                <c:pt idx="7">
                  <c:v>2.4908999999999977</c:v>
                </c:pt>
                <c:pt idx="8">
                  <c:v>2.6919999999999997</c:v>
                </c:pt>
                <c:pt idx="9">
                  <c:v>1.6676</c:v>
                </c:pt>
                <c:pt idx="10">
                  <c:v>1.9193399999999998</c:v>
                </c:pt>
                <c:pt idx="11">
                  <c:v>1.6954799999999999</c:v>
                </c:pt>
              </c:numCache>
            </c:numRef>
          </c:val>
        </c:ser>
        <c:marker val="1"/>
        <c:axId val="98879744"/>
        <c:axId val="99168256"/>
      </c:lineChart>
      <c:catAx>
        <c:axId val="988797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latin typeface="Cambria" pitchFamily="18" charset="0"/>
              </a:defRPr>
            </a:pPr>
            <a:endParaRPr lang="en-US"/>
          </a:p>
        </c:txPr>
        <c:crossAx val="99168256"/>
        <c:crosses val="autoZero"/>
        <c:auto val="1"/>
        <c:lblAlgn val="ctr"/>
        <c:lblOffset val="100"/>
      </c:catAx>
      <c:valAx>
        <c:axId val="99168256"/>
        <c:scaling>
          <c:orientation val="minMax"/>
        </c:scaling>
        <c:delete val="1"/>
        <c:axPos val="l"/>
        <c:numFmt formatCode="#,##0.00" sourceLinked="1"/>
        <c:majorTickMark val="none"/>
        <c:tickLblPos val="none"/>
        <c:crossAx val="98879744"/>
        <c:crosses val="autoZero"/>
        <c:crossBetween val="between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tx>
        <c:rich>
          <a:bodyPr/>
          <a:lstStyle/>
          <a:p>
            <a:pPr algn="l"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Динамика</a:t>
            </a:r>
            <a:r>
              <a:rPr lang="ru-RU" sz="1600" baseline="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1600" baseline="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перевозок </a:t>
            </a:r>
            <a:r>
              <a:rPr lang="ru-RU" sz="1600" baseline="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грузов в сообщении Литва-Украина по направлениям,</a:t>
            </a:r>
            <a:endParaRPr lang="lt-LT" sz="16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l">
              <a:defRPr/>
            </a:pPr>
            <a:r>
              <a:rPr lang="lt-LT" sz="1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2000-2011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</a:t>
            </a:r>
            <a:r>
              <a:rPr lang="lt-LT" sz="16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 (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млн</a:t>
            </a:r>
            <a:r>
              <a:rPr lang="lt-LT" sz="1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т</a:t>
            </a:r>
            <a:r>
              <a:rPr lang="lt-LT" sz="16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)</a:t>
            </a:r>
          </a:p>
        </c:rich>
      </c:tx>
      <c:layout>
        <c:manualLayout>
          <c:xMode val="edge"/>
          <c:yMode val="edge"/>
          <c:x val="8.1793403674101529E-3"/>
          <c:y val="2.533253102570155E-2"/>
        </c:manualLayout>
      </c:layout>
    </c:title>
    <c:plotArea>
      <c:layout>
        <c:manualLayout>
          <c:layoutTarget val="inner"/>
          <c:xMode val="edge"/>
          <c:yMode val="edge"/>
          <c:x val="7.1985465667213479E-3"/>
          <c:y val="0.28550826299289656"/>
          <c:w val="0.97853629008541532"/>
          <c:h val="0.60027726156004513"/>
        </c:manualLayout>
      </c:layout>
      <c:lineChart>
        <c:grouping val="standard"/>
        <c:ser>
          <c:idx val="0"/>
          <c:order val="0"/>
          <c:tx>
            <c:strRef>
              <c:f>'2000-2011'!$A$4</c:f>
              <c:strCache>
                <c:ptCount val="1"/>
                <c:pt idx="0">
                  <c:v>  в направлении порта Клайпеда</c:v>
                </c:pt>
              </c:strCache>
            </c:strRef>
          </c:tx>
          <c:spPr>
            <a:ln w="76200">
              <a:solidFill>
                <a:schemeClr val="tx2">
                  <a:lumMod val="75000"/>
                </a:schemeClr>
              </a:solidFill>
            </a:ln>
          </c:spPr>
          <c:marker>
            <c:symbol val="none"/>
          </c:marker>
          <c:dLbls>
            <c:dLbl>
              <c:idx val="4"/>
              <c:layout>
                <c:manualLayout>
                  <c:x val="-3.462870955514747E-2"/>
                  <c:y val="-3.8322282917603874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defRPr>
                </a:pPr>
                <a:endParaRPr lang="en-US"/>
              </a:p>
            </c:txPr>
            <c:dLblPos val="t"/>
            <c:showVal val="1"/>
          </c:dLbls>
          <c:cat>
            <c:numRef>
              <c:f>'2000-2011'!$B$1:$M$1</c:f>
              <c:numCache>
                <c:formatCode>General</c:formatCode>
                <c:ptCount val="1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</c:numCache>
            </c:numRef>
          </c:cat>
          <c:val>
            <c:numRef>
              <c:f>'2000-2011'!$B$4:$M$4</c:f>
              <c:numCache>
                <c:formatCode>#,##0.0</c:formatCode>
                <c:ptCount val="12"/>
                <c:pt idx="0">
                  <c:v>368.9</c:v>
                </c:pt>
                <c:pt idx="1">
                  <c:v>443.4</c:v>
                </c:pt>
                <c:pt idx="2">
                  <c:v>418.5</c:v>
                </c:pt>
                <c:pt idx="3">
                  <c:v>461.2</c:v>
                </c:pt>
                <c:pt idx="4">
                  <c:v>629.4</c:v>
                </c:pt>
                <c:pt idx="5">
                  <c:v>495.6</c:v>
                </c:pt>
                <c:pt idx="6">
                  <c:v>401.40000000000003</c:v>
                </c:pt>
                <c:pt idx="7">
                  <c:v>403.90000000000003</c:v>
                </c:pt>
                <c:pt idx="8" formatCode="General">
                  <c:v>393.9</c:v>
                </c:pt>
                <c:pt idx="9" formatCode="General">
                  <c:v>241.5</c:v>
                </c:pt>
                <c:pt idx="10">
                  <c:v>224.69</c:v>
                </c:pt>
                <c:pt idx="11">
                  <c:v>199.25</c:v>
                </c:pt>
              </c:numCache>
            </c:numRef>
          </c:val>
        </c:ser>
        <c:ser>
          <c:idx val="1"/>
          <c:order val="1"/>
          <c:tx>
            <c:strRef>
              <c:f>'2000-2011'!$A$5</c:f>
              <c:strCache>
                <c:ptCount val="1"/>
                <c:pt idx="0">
                  <c:v>  в направлении Калининградского порта</c:v>
                </c:pt>
              </c:strCache>
            </c:strRef>
          </c:tx>
          <c:spPr>
            <a:ln w="57150">
              <a:solidFill>
                <a:srgbClr val="DB1F26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3.8519208650019343E-2"/>
                  <c:y val="-3.4652708286929221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defRPr>
                </a:pPr>
                <a:endParaRPr lang="en-US"/>
              </a:p>
            </c:txPr>
            <c:dLblPos val="t"/>
            <c:showVal val="1"/>
          </c:dLbls>
          <c:cat>
            <c:numRef>
              <c:f>'2000-2011'!$B$1:$M$1</c:f>
              <c:numCache>
                <c:formatCode>General</c:formatCode>
                <c:ptCount val="1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</c:numCache>
            </c:numRef>
          </c:cat>
          <c:val>
            <c:numRef>
              <c:f>'2000-2011'!$B$5:$M$5</c:f>
              <c:numCache>
                <c:formatCode>#,##0.0</c:formatCode>
                <c:ptCount val="12"/>
                <c:pt idx="0">
                  <c:v>64.8</c:v>
                </c:pt>
                <c:pt idx="1">
                  <c:v>176.1</c:v>
                </c:pt>
                <c:pt idx="2">
                  <c:v>101.7</c:v>
                </c:pt>
                <c:pt idx="3">
                  <c:v>118.7</c:v>
                </c:pt>
                <c:pt idx="4">
                  <c:v>144.9</c:v>
                </c:pt>
                <c:pt idx="5">
                  <c:v>159</c:v>
                </c:pt>
                <c:pt idx="6">
                  <c:v>173.8</c:v>
                </c:pt>
                <c:pt idx="7">
                  <c:v>153.9</c:v>
                </c:pt>
                <c:pt idx="8" formatCode="General">
                  <c:v>88.600000000000009</c:v>
                </c:pt>
                <c:pt idx="9" formatCode="General">
                  <c:v>60.4</c:v>
                </c:pt>
                <c:pt idx="10">
                  <c:v>109.24000000000002</c:v>
                </c:pt>
                <c:pt idx="11">
                  <c:v>56.690000000000012</c:v>
                </c:pt>
              </c:numCache>
            </c:numRef>
          </c:val>
        </c:ser>
        <c:marker val="1"/>
        <c:axId val="99205888"/>
        <c:axId val="99207424"/>
      </c:lineChart>
      <c:catAx>
        <c:axId val="992058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latin typeface="Cambria" pitchFamily="18" charset="0"/>
              </a:defRPr>
            </a:pPr>
            <a:endParaRPr lang="en-US"/>
          </a:p>
        </c:txPr>
        <c:crossAx val="99207424"/>
        <c:crosses val="autoZero"/>
        <c:auto val="1"/>
        <c:lblAlgn val="ctr"/>
        <c:lblOffset val="100"/>
      </c:catAx>
      <c:valAx>
        <c:axId val="99207424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992058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6023070557519753"/>
          <c:y val="0.14678805448156446"/>
          <c:w val="0.38674164880372769"/>
          <c:h val="0.19034405034591206"/>
        </c:manualLayout>
      </c:layout>
      <c:txPr>
        <a:bodyPr/>
        <a:lstStyle/>
        <a:p>
          <a:pPr>
            <a:defRPr sz="1400">
              <a:solidFill>
                <a:schemeClr val="tx2">
                  <a:lumMod val="75000"/>
                </a:schemeClr>
              </a:solidFill>
              <a:latin typeface="Cambria" pitchFamily="18" charset="0"/>
            </a:defRPr>
          </a:pPr>
          <a:endParaRPr lang="en-US"/>
        </a:p>
      </c:txPr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 algn="l">
              <a:defRPr/>
            </a:pPr>
            <a:r>
              <a:rPr lang="en-US" sz="2400" dirty="0"/>
              <a:t>2003-2006 </a:t>
            </a:r>
            <a:r>
              <a:rPr lang="ru-RU" sz="2400" dirty="0"/>
              <a:t>г</a:t>
            </a:r>
            <a:r>
              <a:rPr lang="en-US" sz="2400" dirty="0"/>
              <a:t>. </a:t>
            </a:r>
            <a:r>
              <a:rPr lang="ru-RU" sz="2400" dirty="0"/>
              <a:t>ПЕРЕВОЗКА АВТОПОЕЗДОВ </a:t>
            </a:r>
            <a:r>
              <a:rPr lang="ru-RU" sz="2400" dirty="0" smtClean="0"/>
              <a:t>ПОЕЗДОМ</a:t>
            </a:r>
            <a:r>
              <a:rPr lang="ru-RU" sz="2400" baseline="0" dirty="0" smtClean="0"/>
              <a:t> </a:t>
            </a:r>
            <a:r>
              <a:rPr lang="ru-RU" sz="2400" dirty="0" smtClean="0"/>
              <a:t>КОМБИНИРОВАННОГО </a:t>
            </a:r>
            <a:r>
              <a:rPr lang="ru-RU" sz="2400" dirty="0"/>
              <a:t>ТРАНСПОРТА «ВИКИНГ»</a:t>
            </a:r>
            <a:r>
              <a:rPr lang="en-US" dirty="0"/>
              <a:t>
</a:t>
            </a:r>
          </a:p>
        </c:rich>
      </c:tx>
      <c:layout>
        <c:manualLayout>
          <c:xMode val="edge"/>
          <c:yMode val="edge"/>
          <c:x val="7.4796830202946323E-3"/>
          <c:y val="6.7211407567834003E-4"/>
        </c:manualLayout>
      </c:layout>
    </c:title>
    <c:plotArea>
      <c:layout>
        <c:manualLayout>
          <c:layoutTarget val="inner"/>
          <c:xMode val="edge"/>
          <c:yMode val="edge"/>
          <c:x val="9.1411904646040182E-2"/>
          <c:y val="0.20865235652828698"/>
          <c:w val="0.89246350956413456"/>
          <c:h val="0.70198874507770737"/>
        </c:manualLayout>
      </c:layout>
      <c:barChart>
        <c:barDir val="col"/>
        <c:grouping val="clustered"/>
        <c:ser>
          <c:idx val="0"/>
          <c:order val="0"/>
          <c:tx>
            <c:strRef>
              <c:f>vežta!$C$26</c:f>
              <c:strCache>
                <c:ptCount val="1"/>
                <c:pt idx="0">
                  <c:v>Ввезено в Литву
</c:v>
                </c:pt>
              </c:strCache>
            </c:strRef>
          </c:tx>
          <c:spPr>
            <a:solidFill>
              <a:srgbClr val="DB1F26"/>
            </a:solidFill>
          </c:spPr>
          <c:dLbls>
            <c:dLbl>
              <c:idx val="0"/>
              <c:layout>
                <c:manualLayout>
                  <c:x val="2.6323774970276998E-3"/>
                  <c:y val="1.487451862778302E-2"/>
                </c:manualLayout>
              </c:layout>
              <c:showVal val="1"/>
            </c:dLbl>
            <c:dLbl>
              <c:idx val="1"/>
              <c:layout>
                <c:manualLayout>
                  <c:x val="-2.6323774970276998E-3"/>
                  <c:y val="8.4997249301616718E-3"/>
                </c:manualLayout>
              </c:layout>
              <c:showVal val="1"/>
            </c:dLbl>
            <c:dLbl>
              <c:idx val="2"/>
              <c:layout>
                <c:manualLayout>
                  <c:x val="-1.3161887485138516E-3"/>
                  <c:y val="4.249862465080953E-3"/>
                </c:manualLayout>
              </c:layout>
              <c:showVal val="1"/>
            </c:dLbl>
            <c:dLbl>
              <c:idx val="3"/>
              <c:layout>
                <c:manualLayout>
                  <c:x val="-1.316188748513947E-3"/>
                  <c:y val="4.2498624650808862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vežta!$D$25:$G$25</c:f>
              <c:strCache>
                <c:ptCount val="4"/>
                <c:pt idx="0">
                  <c:v>2003 г.</c:v>
                </c:pt>
                <c:pt idx="1">
                  <c:v>2004 г.</c:v>
                </c:pt>
                <c:pt idx="2">
                  <c:v>2005 г.</c:v>
                </c:pt>
                <c:pt idx="3">
                  <c:v>2006 г. </c:v>
                </c:pt>
              </c:strCache>
            </c:strRef>
          </c:cat>
          <c:val>
            <c:numRef>
              <c:f>vežta!$D$26:$G$26</c:f>
              <c:numCache>
                <c:formatCode>General</c:formatCode>
                <c:ptCount val="4"/>
                <c:pt idx="0">
                  <c:v>227</c:v>
                </c:pt>
                <c:pt idx="1">
                  <c:v>97</c:v>
                </c:pt>
                <c:pt idx="2">
                  <c:v>87</c:v>
                </c:pt>
                <c:pt idx="3">
                  <c:v>18</c:v>
                </c:pt>
              </c:numCache>
            </c:numRef>
          </c:val>
        </c:ser>
        <c:ser>
          <c:idx val="1"/>
          <c:order val="1"/>
          <c:tx>
            <c:strRef>
              <c:f>vežta!$C$27</c:f>
              <c:strCache>
                <c:ptCount val="1"/>
                <c:pt idx="0">
                  <c:v>Вывезено из Литвы 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-1.3161887485138516E-3"/>
                  <c:y val="6.3747936976212933E-3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8.4997249301617395E-3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1.0624656162702141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vežta!$D$25:$G$25</c:f>
              <c:strCache>
                <c:ptCount val="4"/>
                <c:pt idx="0">
                  <c:v>2003 г.</c:v>
                </c:pt>
                <c:pt idx="1">
                  <c:v>2004 г.</c:v>
                </c:pt>
                <c:pt idx="2">
                  <c:v>2005 г.</c:v>
                </c:pt>
                <c:pt idx="3">
                  <c:v>2006 г. </c:v>
                </c:pt>
              </c:strCache>
            </c:strRef>
          </c:cat>
          <c:val>
            <c:numRef>
              <c:f>vežta!$D$27:$G$27</c:f>
              <c:numCache>
                <c:formatCode>General</c:formatCode>
                <c:ptCount val="4"/>
                <c:pt idx="0">
                  <c:v>32</c:v>
                </c:pt>
                <c:pt idx="1">
                  <c:v>41</c:v>
                </c:pt>
                <c:pt idx="2">
                  <c:v>37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axId val="99340288"/>
        <c:axId val="99341824"/>
      </c:barChart>
      <c:catAx>
        <c:axId val="99340288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b="1"/>
            </a:pPr>
            <a:endParaRPr lang="en-US"/>
          </a:p>
        </c:txPr>
        <c:crossAx val="99341824"/>
        <c:crosses val="autoZero"/>
        <c:auto val="1"/>
        <c:lblAlgn val="ctr"/>
        <c:lblOffset val="100"/>
        <c:tickLblSkip val="1"/>
        <c:tickMarkSkip val="1"/>
      </c:catAx>
      <c:valAx>
        <c:axId val="99341824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/>
                  <a:t>Автопоездов </a:t>
                </a:r>
                <a:r>
                  <a:rPr lang="en-US" dirty="0"/>
                  <a:t> </a:t>
                </a:r>
              </a:p>
            </c:rich>
          </c:tx>
          <c:layout>
            <c:manualLayout>
              <c:xMode val="edge"/>
              <c:yMode val="edge"/>
              <c:x val="3.0168824216960277E-3"/>
              <c:y val="0.66210351627596964"/>
            </c:manualLayout>
          </c:layout>
        </c:title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9340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4576013112970854E-2"/>
          <c:y val="0.13310786753279091"/>
          <c:w val="0.983670776708924"/>
          <c:h val="8.3039468171542369E-2"/>
        </c:manualLayout>
      </c:layout>
      <c:txPr>
        <a:bodyPr/>
        <a:lstStyle/>
        <a:p>
          <a:pPr>
            <a:defRPr sz="2400" b="0">
              <a:solidFill>
                <a:schemeClr val="tx2">
                  <a:lumMod val="50000"/>
                </a:schemeClr>
              </a:solidFill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>
          <a:solidFill>
            <a:schemeClr val="tx2">
              <a:lumMod val="75000"/>
            </a:schemeClr>
          </a:solidFill>
          <a:latin typeface="Cambria" pitchFamily="18" charset="0"/>
        </a:defRPr>
      </a:pPr>
      <a:endParaRPr lang="en-US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33246365825253132"/>
          <c:y val="4.6700997804271276E-2"/>
          <c:w val="0.6675363417474649"/>
          <c:h val="0.66338873132987874"/>
        </c:manualLayout>
      </c:layout>
      <c:lineChart>
        <c:grouping val="standard"/>
        <c:ser>
          <c:idx val="0"/>
          <c:order val="0"/>
          <c:tx>
            <c:strRef>
              <c:f>Sheet2!$C$4</c:f>
              <c:strCache>
                <c:ptCount val="1"/>
                <c:pt idx="0">
                  <c:v>ASIA / EUROPE</c:v>
                </c:pt>
              </c:strCache>
            </c:strRef>
          </c:tx>
          <c:spPr>
            <a:ln w="76200"/>
            <a:effectLst>
              <a:glow rad="101600">
                <a:schemeClr val="bg1">
                  <a:alpha val="60000"/>
                </a:schemeClr>
              </a:glow>
            </a:effectLst>
          </c:spPr>
          <c:marker>
            <c:symbol val="none"/>
          </c:marker>
          <c:cat>
            <c:numRef>
              <c:f>Sheet2!$D$3:$I$3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Sheet2!$D$4:$I$4</c:f>
              <c:numCache>
                <c:formatCode>General</c:formatCode>
                <c:ptCount val="6"/>
                <c:pt idx="0">
                  <c:v>8</c:v>
                </c:pt>
                <c:pt idx="1">
                  <c:v>9</c:v>
                </c:pt>
                <c:pt idx="2">
                  <c:v>11</c:v>
                </c:pt>
                <c:pt idx="3">
                  <c:v>12.5</c:v>
                </c:pt>
                <c:pt idx="4">
                  <c:v>11.5</c:v>
                </c:pt>
                <c:pt idx="5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Sheet2!$C$5</c:f>
              <c:strCache>
                <c:ptCount val="1"/>
                <c:pt idx="0">
                  <c:v>EUROPE / ASIA</c:v>
                </c:pt>
              </c:strCache>
            </c:strRef>
          </c:tx>
          <c:spPr>
            <a:ln w="76200"/>
            <a:effectLst>
              <a:glow rad="101600">
                <a:schemeClr val="bg1">
                  <a:alpha val="60000"/>
                </a:schemeClr>
              </a:glow>
            </a:effectLst>
          </c:spPr>
          <c:marker>
            <c:symbol val="none"/>
          </c:marker>
          <c:cat>
            <c:numRef>
              <c:f>Sheet2!$D$3:$I$3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Sheet2!$D$5:$I$5</c:f>
              <c:numCache>
                <c:formatCode>General</c:formatCode>
                <c:ptCount val="6"/>
                <c:pt idx="0">
                  <c:v>10</c:v>
                </c:pt>
                <c:pt idx="1">
                  <c:v>10.5</c:v>
                </c:pt>
                <c:pt idx="2">
                  <c:v>10.5</c:v>
                </c:pt>
                <c:pt idx="3">
                  <c:v>11</c:v>
                </c:pt>
                <c:pt idx="4">
                  <c:v>14</c:v>
                </c:pt>
                <c:pt idx="5">
                  <c:v>15</c:v>
                </c:pt>
              </c:numCache>
            </c:numRef>
          </c:val>
        </c:ser>
        <c:ser>
          <c:idx val="2"/>
          <c:order val="2"/>
          <c:tx>
            <c:strRef>
              <c:f>Sheet2!$C$6</c:f>
              <c:strCache>
                <c:ptCount val="1"/>
                <c:pt idx="0">
                  <c:v>BLACK SEA / BALTIC SEA</c:v>
                </c:pt>
              </c:strCache>
            </c:strRef>
          </c:tx>
          <c:spPr>
            <a:ln w="76200"/>
            <a:effectLst>
              <a:glow rad="101600">
                <a:schemeClr val="bg1">
                  <a:alpha val="60000"/>
                </a:schemeClr>
              </a:glow>
            </a:effectLst>
          </c:spPr>
          <c:marker>
            <c:symbol val="none"/>
          </c:marker>
          <c:cat>
            <c:numRef>
              <c:f>Sheet2!$D$3:$I$3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Sheet2!$D$6:$I$6</c:f>
              <c:numCache>
                <c:formatCode>General</c:formatCode>
                <c:ptCount val="6"/>
                <c:pt idx="0">
                  <c:v>3</c:v>
                </c:pt>
                <c:pt idx="1">
                  <c:v>3</c:v>
                </c:pt>
                <c:pt idx="2">
                  <c:v>3.5</c:v>
                </c:pt>
                <c:pt idx="3">
                  <c:v>4</c:v>
                </c:pt>
                <c:pt idx="4">
                  <c:v>4</c:v>
                </c:pt>
                <c:pt idx="5">
                  <c:v>4.5</c:v>
                </c:pt>
              </c:numCache>
            </c:numRef>
          </c:val>
        </c:ser>
        <c:ser>
          <c:idx val="3"/>
          <c:order val="3"/>
          <c:tx>
            <c:strRef>
              <c:f>Sheet2!$C$7</c:f>
              <c:strCache>
                <c:ptCount val="1"/>
                <c:pt idx="0">
                  <c:v>BALTIC SEA / BLACK SEA</c:v>
                </c:pt>
              </c:strCache>
            </c:strRef>
          </c:tx>
          <c:spPr>
            <a:ln w="76200"/>
            <a:effectLst>
              <a:glow rad="101600">
                <a:srgbClr val="FFFFFF">
                  <a:alpha val="60000"/>
                </a:srgbClr>
              </a:glow>
            </a:effectLst>
          </c:spPr>
          <c:marker>
            <c:symbol val="none"/>
          </c:marker>
          <c:cat>
            <c:numRef>
              <c:f>Sheet2!$D$3:$I$3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Sheet2!$D$7:$I$7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2.5</c:v>
                </c:pt>
                <c:pt idx="3">
                  <c:v>2.8</c:v>
                </c:pt>
                <c:pt idx="4">
                  <c:v>3.2</c:v>
                </c:pt>
                <c:pt idx="5">
                  <c:v>3.5</c:v>
                </c:pt>
              </c:numCache>
            </c:numRef>
          </c:val>
        </c:ser>
        <c:ser>
          <c:idx val="4"/>
          <c:order val="4"/>
          <c:tx>
            <c:strRef>
              <c:f>Sheet2!$C$8</c:f>
              <c:strCache>
                <c:ptCount val="1"/>
                <c:pt idx="0">
                  <c:v>ASIA / BLACK SEA</c:v>
                </c:pt>
              </c:strCache>
            </c:strRef>
          </c:tx>
          <c:spPr>
            <a:ln w="76200"/>
            <a:effectLst>
              <a:glow rad="101600">
                <a:schemeClr val="bg1">
                  <a:alpha val="60000"/>
                </a:schemeClr>
              </a:glow>
            </a:effectLst>
          </c:spPr>
          <c:marker>
            <c:symbol val="none"/>
          </c:marker>
          <c:cat>
            <c:numRef>
              <c:f>Sheet2!$D$3:$I$3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Sheet2!$D$8:$I$8</c:f>
              <c:numCache>
                <c:formatCode>General</c:formatCode>
                <c:ptCount val="6"/>
                <c:pt idx="0">
                  <c:v>18</c:v>
                </c:pt>
                <c:pt idx="1">
                  <c:v>20</c:v>
                </c:pt>
                <c:pt idx="2">
                  <c:v>21</c:v>
                </c:pt>
                <c:pt idx="3">
                  <c:v>20.5</c:v>
                </c:pt>
                <c:pt idx="4">
                  <c:v>21</c:v>
                </c:pt>
                <c:pt idx="5">
                  <c:v>22</c:v>
                </c:pt>
              </c:numCache>
            </c:numRef>
          </c:val>
        </c:ser>
        <c:marker val="1"/>
        <c:axId val="99489664"/>
        <c:axId val="99491200"/>
      </c:lineChart>
      <c:catAx>
        <c:axId val="99489664"/>
        <c:scaling>
          <c:orientation val="minMax"/>
        </c:scaling>
        <c:axPos val="b"/>
        <c:numFmt formatCode="General" sourceLinked="1"/>
        <c:majorTickMark val="none"/>
        <c:tickLblPos val="nextTo"/>
        <c:crossAx val="99491200"/>
        <c:crosses val="autoZero"/>
        <c:auto val="1"/>
        <c:lblAlgn val="ctr"/>
        <c:lblOffset val="100"/>
      </c:catAx>
      <c:valAx>
        <c:axId val="9949120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2800">
                    <a:solidFill>
                      <a:schemeClr val="tx2">
                        <a:lumMod val="50000"/>
                      </a:schemeClr>
                    </a:solidFill>
                  </a:defRPr>
                </a:pPr>
                <a:r>
                  <a:rPr lang="en-US" sz="2800" dirty="0">
                    <a:solidFill>
                      <a:schemeClr val="tx2">
                        <a:lumMod val="50000"/>
                      </a:schemeClr>
                    </a:solidFill>
                  </a:rPr>
                  <a:t>%</a:t>
                </a:r>
              </a:p>
            </c:rich>
          </c:tx>
          <c:layout>
            <c:manualLayout>
              <c:xMode val="edge"/>
              <c:yMode val="edge"/>
              <c:x val="0.23132265903903718"/>
              <c:y val="0.6765815384461159"/>
            </c:manualLayout>
          </c:layout>
        </c:title>
        <c:numFmt formatCode="General" sourceLinked="1"/>
        <c:majorTickMark val="none"/>
        <c:tickLblPos val="nextTo"/>
        <c:txPr>
          <a:bodyPr/>
          <a:lstStyle/>
          <a:p>
            <a:pPr>
              <a:defRPr b="1">
                <a:solidFill>
                  <a:schemeClr val="tx2">
                    <a:lumMod val="50000"/>
                  </a:schemeClr>
                </a:solidFill>
              </a:defRPr>
            </a:pPr>
            <a:endParaRPr lang="en-US"/>
          </a:p>
        </c:txPr>
        <c:crossAx val="9948966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b="1">
                <a:solidFill>
                  <a:schemeClr val="tx2">
                    <a:lumMod val="50000"/>
                  </a:schemeClr>
                </a:solidFill>
              </a:defRPr>
            </a:pPr>
            <a:endParaRPr lang="en-US"/>
          </a:p>
        </c:txPr>
      </c:dTable>
      <c:spPr>
        <a:blipFill dpi="0" rotWithShape="1">
          <a:blip xmlns:r="http://schemas.openxmlformats.org/officeDocument/2006/relationships" r:embed="rId1">
            <a:alphaModFix amt="34000"/>
          </a:blip>
          <a:srcRect/>
          <a:stretch>
            <a:fillRect/>
          </a:stretch>
        </a:blipFill>
      </c:spPr>
    </c:plotArea>
    <c:plotVisOnly val="1"/>
  </c:chart>
  <c:txPr>
    <a:bodyPr/>
    <a:lstStyle/>
    <a:p>
      <a:pPr>
        <a:defRPr sz="1600">
          <a:latin typeface="Cambria" pitchFamily="18" charset="0"/>
        </a:defRPr>
      </a:pPr>
      <a:endParaRPr lang="en-US"/>
    </a:p>
  </c:txPr>
  <c:externalData r:id="rId2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B575BB-E79F-4D2E-9C9C-C711A44D6B08}" type="doc">
      <dgm:prSet loTypeId="urn:microsoft.com/office/officeart/2005/8/layout/hList7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C652F7B9-4447-4A2A-991E-58EBE96983D3}">
      <dgm:prSet phldrT="[Text]" custT="1"/>
      <dgm:spPr>
        <a:solidFill>
          <a:schemeClr val="accent2">
            <a:lumMod val="20000"/>
            <a:lumOff val="80000"/>
          </a:schemeClr>
        </a:solidFill>
        <a:effectLst/>
      </dgm:spPr>
      <dgm:t>
        <a:bodyPr/>
        <a:lstStyle/>
        <a:p>
          <a:endParaRPr lang="ru-RU" sz="21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100" b="1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r>
            <a:rPr lang="ru-RU" sz="21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Итоги за 2012 г.</a:t>
          </a:r>
          <a:endParaRPr lang="en-US" sz="2100" b="1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endParaRPr lang="ru-RU" sz="21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1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0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3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3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en-US" sz="2300" b="1" dirty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</dgm:t>
    </dgm:pt>
    <dgm:pt modelId="{E78C1672-0368-40F3-9AF2-FB2CBCCF164E}" type="parTrans" cxnId="{1D61EB21-FE63-4C58-AD20-ACCA8E734B7F}">
      <dgm:prSet/>
      <dgm:spPr/>
      <dgm:t>
        <a:bodyPr/>
        <a:lstStyle/>
        <a:p>
          <a:endParaRPr lang="en-US"/>
        </a:p>
      </dgm:t>
    </dgm:pt>
    <dgm:pt modelId="{091E01B8-59DB-4A0F-9079-5414476E97C4}" type="sibTrans" cxnId="{1D61EB21-FE63-4C58-AD20-ACCA8E734B7F}">
      <dgm:prSet/>
      <dgm:spPr/>
      <dgm:t>
        <a:bodyPr/>
        <a:lstStyle/>
        <a:p>
          <a:endParaRPr lang="en-US"/>
        </a:p>
      </dgm:t>
    </dgm:pt>
    <dgm:pt modelId="{FD948626-6C62-4C55-8903-9FD3D405E6FA}">
      <dgm:prSet phldrT="[Text]" custT="1"/>
      <dgm:spPr>
        <a:solidFill>
          <a:schemeClr val="accent2">
            <a:lumMod val="40000"/>
            <a:lumOff val="60000"/>
          </a:schemeClr>
        </a:solidFill>
        <a:effectLst/>
      </dgm:spPr>
      <dgm:t>
        <a:bodyPr/>
        <a:lstStyle/>
        <a:p>
          <a:endParaRPr lang="ru-RU" sz="2300" b="1" dirty="0" smtClean="0">
            <a:solidFill>
              <a:schemeClr val="tx2">
                <a:lumMod val="50000"/>
              </a:schemeClr>
            </a:solidFill>
            <a:latin typeface="Cambria" pitchFamily="18" charset="0"/>
            <a:cs typeface="Arial" pitchFamily="34" charset="0"/>
          </a:endParaRPr>
        </a:p>
        <a:p>
          <a:endParaRPr lang="ru-RU" sz="21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r>
            <a:rPr lang="ru-RU" sz="21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Портфель контейнерных перевозок</a:t>
          </a:r>
          <a:endParaRPr lang="ru-RU" sz="21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0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0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0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0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en-US" sz="2000" dirty="0">
            <a:solidFill>
              <a:schemeClr val="tx2">
                <a:lumMod val="50000"/>
              </a:schemeClr>
            </a:solidFill>
          </a:endParaRPr>
        </a:p>
      </dgm:t>
    </dgm:pt>
    <dgm:pt modelId="{E98DEB7E-A798-4C06-8268-9F2BDED954C6}" type="parTrans" cxnId="{442E5DDD-8DBE-43BE-A1D6-6CFF44FD4FAB}">
      <dgm:prSet/>
      <dgm:spPr/>
      <dgm:t>
        <a:bodyPr/>
        <a:lstStyle/>
        <a:p>
          <a:endParaRPr lang="en-US"/>
        </a:p>
      </dgm:t>
    </dgm:pt>
    <dgm:pt modelId="{9394DC21-229D-43FC-8C50-6FFAD557AE85}" type="sibTrans" cxnId="{442E5DDD-8DBE-43BE-A1D6-6CFF44FD4FAB}">
      <dgm:prSet/>
      <dgm:spPr/>
      <dgm:t>
        <a:bodyPr/>
        <a:lstStyle/>
        <a:p>
          <a:endParaRPr lang="en-US"/>
        </a:p>
      </dgm:t>
    </dgm:pt>
    <dgm:pt modelId="{14B45D41-EEF4-4642-82F3-11E46778B710}">
      <dgm:prSet phldrT="[Text]" custT="1"/>
      <dgm:spPr>
        <a:solidFill>
          <a:schemeClr val="accent2">
            <a:lumMod val="60000"/>
            <a:lumOff val="40000"/>
          </a:schemeClr>
        </a:solidFill>
        <a:effectLst/>
      </dgm:spPr>
      <dgm:t>
        <a:bodyPr/>
        <a:lstStyle/>
        <a:p>
          <a:endParaRPr lang="ru-RU" sz="21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100" b="1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r>
            <a:rPr lang="ru-RU" sz="21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Задачи развития контейнерных и контрейлерных перевозок</a:t>
          </a:r>
        </a:p>
        <a:p>
          <a:endParaRPr lang="ru-RU" sz="21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3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3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en-US" sz="2300" b="1" dirty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</dgm:t>
    </dgm:pt>
    <dgm:pt modelId="{35CF8ADA-603D-4A23-A039-A7FE7AAD6599}" type="parTrans" cxnId="{7B9E8DC8-2D60-4FAF-85C5-FD3CA89CE384}">
      <dgm:prSet/>
      <dgm:spPr/>
      <dgm:t>
        <a:bodyPr/>
        <a:lstStyle/>
        <a:p>
          <a:endParaRPr lang="en-US"/>
        </a:p>
      </dgm:t>
    </dgm:pt>
    <dgm:pt modelId="{AA9030C8-7E85-473D-9615-2F962BBDA4D8}" type="sibTrans" cxnId="{7B9E8DC8-2D60-4FAF-85C5-FD3CA89CE384}">
      <dgm:prSet/>
      <dgm:spPr/>
      <dgm:t>
        <a:bodyPr/>
        <a:lstStyle/>
        <a:p>
          <a:endParaRPr lang="en-US"/>
        </a:p>
      </dgm:t>
    </dgm:pt>
    <dgm:pt modelId="{3E8564C4-3CD5-4DF7-B8F9-1A00F0C365C1}">
      <dgm:prSet custT="1"/>
      <dgm:spPr>
        <a:solidFill>
          <a:srgbClr val="C04F4C"/>
        </a:solidFill>
        <a:effectLst/>
      </dgm:spPr>
      <dgm:t>
        <a:bodyPr/>
        <a:lstStyle/>
        <a:p>
          <a:endParaRPr lang="ru-RU" sz="2300" b="1" dirty="0" smtClean="0">
            <a:latin typeface="Cambria" pitchFamily="18" charset="0"/>
          </a:endParaRPr>
        </a:p>
        <a:p>
          <a:r>
            <a:rPr lang="ru-RU" sz="21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Перспективы развития / Заключение</a:t>
          </a:r>
        </a:p>
        <a:p>
          <a:endParaRPr lang="ru-RU" sz="23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3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ru-RU" sz="2300" b="1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endParaRPr lang="en-US" sz="2300" b="1" dirty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</dgm:t>
    </dgm:pt>
    <dgm:pt modelId="{2E404D9F-741E-4ED4-9567-4FA376B2AE57}" type="parTrans" cxnId="{F2246E1C-BA15-4C5D-8353-FD1B3AD0A7B1}">
      <dgm:prSet/>
      <dgm:spPr/>
      <dgm:t>
        <a:bodyPr/>
        <a:lstStyle/>
        <a:p>
          <a:endParaRPr lang="en-US"/>
        </a:p>
      </dgm:t>
    </dgm:pt>
    <dgm:pt modelId="{286E55CE-6868-4EE0-979B-B03E9E91B711}" type="sibTrans" cxnId="{F2246E1C-BA15-4C5D-8353-FD1B3AD0A7B1}">
      <dgm:prSet/>
      <dgm:spPr/>
      <dgm:t>
        <a:bodyPr/>
        <a:lstStyle/>
        <a:p>
          <a:endParaRPr lang="en-US"/>
        </a:p>
      </dgm:t>
    </dgm:pt>
    <dgm:pt modelId="{738F60B8-F86B-4D03-BDD6-7C58DFD0CCBB}" type="pres">
      <dgm:prSet presAssocID="{89B575BB-E79F-4D2E-9C9C-C711A44D6B0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848E34-DC2A-4899-95EB-CCF596A06B9D}" type="pres">
      <dgm:prSet presAssocID="{89B575BB-E79F-4D2E-9C9C-C711A44D6B08}" presName="fgShape" presStyleLbl="fgShp" presStyleIdx="0" presStyleCnt="1" custScaleX="105146" custScaleY="181745" custLinFactNeighborY="40176"/>
      <dgm:spPr>
        <a:solidFill>
          <a:srgbClr val="C00000"/>
        </a:solidFill>
      </dgm:spPr>
      <dgm:t>
        <a:bodyPr/>
        <a:lstStyle/>
        <a:p>
          <a:endParaRPr lang="en-US"/>
        </a:p>
      </dgm:t>
    </dgm:pt>
    <dgm:pt modelId="{9626A3A4-7A4E-4E3D-A9F9-97988C55E473}" type="pres">
      <dgm:prSet presAssocID="{89B575BB-E79F-4D2E-9C9C-C711A44D6B08}" presName="linComp" presStyleCnt="0"/>
      <dgm:spPr/>
    </dgm:pt>
    <dgm:pt modelId="{CB2FA8B3-CB5F-49A8-B4F3-78DC6F2B6757}" type="pres">
      <dgm:prSet presAssocID="{C652F7B9-4447-4A2A-991E-58EBE96983D3}" presName="compNode" presStyleCnt="0"/>
      <dgm:spPr/>
    </dgm:pt>
    <dgm:pt modelId="{E1287255-F92B-4B66-BD44-285BA392EC31}" type="pres">
      <dgm:prSet presAssocID="{C652F7B9-4447-4A2A-991E-58EBE96983D3}" presName="bkgdShape" presStyleLbl="node1" presStyleIdx="0" presStyleCnt="4" custScaleX="110098"/>
      <dgm:spPr/>
      <dgm:t>
        <a:bodyPr/>
        <a:lstStyle/>
        <a:p>
          <a:endParaRPr lang="en-US"/>
        </a:p>
      </dgm:t>
    </dgm:pt>
    <dgm:pt modelId="{918499EA-313F-4145-89D6-45F5526E7DA9}" type="pres">
      <dgm:prSet presAssocID="{C652F7B9-4447-4A2A-991E-58EBE96983D3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F41AE0-60A2-4884-9860-A79E9EC1E181}" type="pres">
      <dgm:prSet presAssocID="{C652F7B9-4447-4A2A-991E-58EBE96983D3}" presName="invisiNode" presStyleLbl="node1" presStyleIdx="0" presStyleCnt="4"/>
      <dgm:spPr/>
    </dgm:pt>
    <dgm:pt modelId="{17370A0F-4254-4A9B-9661-09124D9AAF58}" type="pres">
      <dgm:prSet presAssocID="{C652F7B9-4447-4A2A-991E-58EBE96983D3}" presName="imagNode" presStyleLbl="fgImgPlace1" presStyleIdx="0" presStyleCnt="4" custScaleX="113771" custScaleY="113513" custLinFactNeighborX="-866" custLinFactNeighborY="-750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24760DC-EBDF-4C11-B884-183C5B3F2A30}" type="pres">
      <dgm:prSet presAssocID="{091E01B8-59DB-4A0F-9079-5414476E97C4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0302C57-F9C5-4561-8D0B-B822D160FA44}" type="pres">
      <dgm:prSet presAssocID="{FD948626-6C62-4C55-8903-9FD3D405E6FA}" presName="compNode" presStyleCnt="0"/>
      <dgm:spPr/>
    </dgm:pt>
    <dgm:pt modelId="{A44A9EFA-9C28-42E9-8F82-3DF2A58F398C}" type="pres">
      <dgm:prSet presAssocID="{FD948626-6C62-4C55-8903-9FD3D405E6FA}" presName="bkgdShape" presStyleLbl="node1" presStyleIdx="1" presStyleCnt="4" custScaleX="120356" custLinFactNeighborX="-629" custLinFactNeighborY="0"/>
      <dgm:spPr/>
      <dgm:t>
        <a:bodyPr/>
        <a:lstStyle/>
        <a:p>
          <a:endParaRPr lang="en-US"/>
        </a:p>
      </dgm:t>
    </dgm:pt>
    <dgm:pt modelId="{825EB80B-553A-4A67-909E-FA45599CC9F2}" type="pres">
      <dgm:prSet presAssocID="{FD948626-6C62-4C55-8903-9FD3D405E6FA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262FED-43C0-4EE1-8599-3DA02B13D1BD}" type="pres">
      <dgm:prSet presAssocID="{FD948626-6C62-4C55-8903-9FD3D405E6FA}" presName="invisiNode" presStyleLbl="node1" presStyleIdx="1" presStyleCnt="4"/>
      <dgm:spPr/>
    </dgm:pt>
    <dgm:pt modelId="{CDF4E81D-1827-4691-8AD4-BEC7B8916A52}" type="pres">
      <dgm:prSet presAssocID="{FD948626-6C62-4C55-8903-9FD3D405E6FA}" presName="imagNode" presStyleLbl="fgImgPlace1" presStyleIdx="1" presStyleCnt="4" custScaleX="113168" custLinFactNeighborY="-907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AB2D48A-34C9-412B-82B8-FCE6E9EA20BE}" type="pres">
      <dgm:prSet presAssocID="{9394DC21-229D-43FC-8C50-6FFAD557AE8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9260CA16-F56E-41E3-8084-04F05108983A}" type="pres">
      <dgm:prSet presAssocID="{14B45D41-EEF4-4642-82F3-11E46778B710}" presName="compNode" presStyleCnt="0"/>
      <dgm:spPr/>
    </dgm:pt>
    <dgm:pt modelId="{20F48D80-56B2-4D5D-9106-A7F1E4092070}" type="pres">
      <dgm:prSet presAssocID="{14B45D41-EEF4-4642-82F3-11E46778B710}" presName="bkgdShape" presStyleLbl="node1" presStyleIdx="2" presStyleCnt="4" custScaleX="114487"/>
      <dgm:spPr/>
      <dgm:t>
        <a:bodyPr/>
        <a:lstStyle/>
        <a:p>
          <a:endParaRPr lang="en-US"/>
        </a:p>
      </dgm:t>
    </dgm:pt>
    <dgm:pt modelId="{5F446C0F-F9D6-4021-A7F8-1543EB2AC89F}" type="pres">
      <dgm:prSet presAssocID="{14B45D41-EEF4-4642-82F3-11E46778B710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62FCAF-2457-4AF0-ACDC-437EF242584C}" type="pres">
      <dgm:prSet presAssocID="{14B45D41-EEF4-4642-82F3-11E46778B710}" presName="invisiNode" presStyleLbl="node1" presStyleIdx="2" presStyleCnt="4"/>
      <dgm:spPr/>
    </dgm:pt>
    <dgm:pt modelId="{CBB57044-35DF-43D3-80C5-25721D36B99F}" type="pres">
      <dgm:prSet presAssocID="{14B45D41-EEF4-4642-82F3-11E46778B710}" presName="imagNode" presStyleLbl="fgImgPlace1" presStyleIdx="2" presStyleCnt="4" custScaleX="108134" custScaleY="106006" custLinFactNeighborX="-1000" custLinFactNeighborY="-768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1375409-79FB-45C5-8E03-60B52870AD50}" type="pres">
      <dgm:prSet presAssocID="{AA9030C8-7E85-473D-9615-2F962BBDA4D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FDF8E49-B28C-4BC6-9A7C-75EB9A56186E}" type="pres">
      <dgm:prSet presAssocID="{3E8564C4-3CD5-4DF7-B8F9-1A00F0C365C1}" presName="compNode" presStyleCnt="0"/>
      <dgm:spPr/>
    </dgm:pt>
    <dgm:pt modelId="{FE5C4CA5-7E14-4D66-ADD1-E23408BD013C}" type="pres">
      <dgm:prSet presAssocID="{3E8564C4-3CD5-4DF7-B8F9-1A00F0C365C1}" presName="bkgdShape" presStyleLbl="node1" presStyleIdx="3" presStyleCnt="4"/>
      <dgm:spPr/>
      <dgm:t>
        <a:bodyPr/>
        <a:lstStyle/>
        <a:p>
          <a:endParaRPr lang="en-US"/>
        </a:p>
      </dgm:t>
    </dgm:pt>
    <dgm:pt modelId="{A57E37AF-AFB9-4DAD-92B2-28596B791F22}" type="pres">
      <dgm:prSet presAssocID="{3E8564C4-3CD5-4DF7-B8F9-1A00F0C365C1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6B3512-5DE3-4700-9AE1-C5AB57C085A6}" type="pres">
      <dgm:prSet presAssocID="{3E8564C4-3CD5-4DF7-B8F9-1A00F0C365C1}" presName="invisiNode" presStyleLbl="node1" presStyleIdx="3" presStyleCnt="4"/>
      <dgm:spPr/>
    </dgm:pt>
    <dgm:pt modelId="{9876259B-2E62-4DEC-BD87-3AA1925F08F7}" type="pres">
      <dgm:prSet presAssocID="{3E8564C4-3CD5-4DF7-B8F9-1A00F0C365C1}" presName="imagNode" presStyleLbl="fgImgPlace1" presStyleIdx="3" presStyleCnt="4" custScaleX="109542" custScaleY="109352" custLinFactNeighborX="-337" custLinFactNeighborY="-601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1D61EB21-FE63-4C58-AD20-ACCA8E734B7F}" srcId="{89B575BB-E79F-4D2E-9C9C-C711A44D6B08}" destId="{C652F7B9-4447-4A2A-991E-58EBE96983D3}" srcOrd="0" destOrd="0" parTransId="{E78C1672-0368-40F3-9AF2-FB2CBCCF164E}" sibTransId="{091E01B8-59DB-4A0F-9079-5414476E97C4}"/>
    <dgm:cxn modelId="{24AA84D4-3974-4521-8F15-A0F57BFE8DE5}" type="presOf" srcId="{89B575BB-E79F-4D2E-9C9C-C711A44D6B08}" destId="{738F60B8-F86B-4D03-BDD6-7C58DFD0CCBB}" srcOrd="0" destOrd="0" presId="urn:microsoft.com/office/officeart/2005/8/layout/hList7"/>
    <dgm:cxn modelId="{90E84B51-DCE7-4347-BE03-534D42DA1831}" type="presOf" srcId="{14B45D41-EEF4-4642-82F3-11E46778B710}" destId="{5F446C0F-F9D6-4021-A7F8-1543EB2AC89F}" srcOrd="1" destOrd="0" presId="urn:microsoft.com/office/officeart/2005/8/layout/hList7"/>
    <dgm:cxn modelId="{23484651-B253-40C7-B173-79538BAFEE40}" type="presOf" srcId="{FD948626-6C62-4C55-8903-9FD3D405E6FA}" destId="{A44A9EFA-9C28-42E9-8F82-3DF2A58F398C}" srcOrd="0" destOrd="0" presId="urn:microsoft.com/office/officeart/2005/8/layout/hList7"/>
    <dgm:cxn modelId="{77B8467D-2BDE-4C90-B1A0-421F78456FB5}" type="presOf" srcId="{091E01B8-59DB-4A0F-9079-5414476E97C4}" destId="{B24760DC-EBDF-4C11-B884-183C5B3F2A30}" srcOrd="0" destOrd="0" presId="urn:microsoft.com/office/officeart/2005/8/layout/hList7"/>
    <dgm:cxn modelId="{A30A4D1B-8A09-4926-A60A-C4D82108E346}" type="presOf" srcId="{C652F7B9-4447-4A2A-991E-58EBE96983D3}" destId="{E1287255-F92B-4B66-BD44-285BA392EC31}" srcOrd="0" destOrd="0" presId="urn:microsoft.com/office/officeart/2005/8/layout/hList7"/>
    <dgm:cxn modelId="{4EC8CACD-69A6-469F-A3BB-F8A5436E1267}" type="presOf" srcId="{9394DC21-229D-43FC-8C50-6FFAD557AE85}" destId="{CAB2D48A-34C9-412B-82B8-FCE6E9EA20BE}" srcOrd="0" destOrd="0" presId="urn:microsoft.com/office/officeart/2005/8/layout/hList7"/>
    <dgm:cxn modelId="{1C5BAF28-276E-49A9-846C-A138D939CA14}" type="presOf" srcId="{C652F7B9-4447-4A2A-991E-58EBE96983D3}" destId="{918499EA-313F-4145-89D6-45F5526E7DA9}" srcOrd="1" destOrd="0" presId="urn:microsoft.com/office/officeart/2005/8/layout/hList7"/>
    <dgm:cxn modelId="{3D190168-0781-47A6-B1D3-56B96A3DEA98}" type="presOf" srcId="{AA9030C8-7E85-473D-9615-2F962BBDA4D8}" destId="{81375409-79FB-45C5-8E03-60B52870AD50}" srcOrd="0" destOrd="0" presId="urn:microsoft.com/office/officeart/2005/8/layout/hList7"/>
    <dgm:cxn modelId="{75B51A80-2A81-4E9F-B300-8F5B146E8E0D}" type="presOf" srcId="{3E8564C4-3CD5-4DF7-B8F9-1A00F0C365C1}" destId="{A57E37AF-AFB9-4DAD-92B2-28596B791F22}" srcOrd="1" destOrd="0" presId="urn:microsoft.com/office/officeart/2005/8/layout/hList7"/>
    <dgm:cxn modelId="{7B9E8DC8-2D60-4FAF-85C5-FD3CA89CE384}" srcId="{89B575BB-E79F-4D2E-9C9C-C711A44D6B08}" destId="{14B45D41-EEF4-4642-82F3-11E46778B710}" srcOrd="2" destOrd="0" parTransId="{35CF8ADA-603D-4A23-A039-A7FE7AAD6599}" sibTransId="{AA9030C8-7E85-473D-9615-2F962BBDA4D8}"/>
    <dgm:cxn modelId="{F2246E1C-BA15-4C5D-8353-FD1B3AD0A7B1}" srcId="{89B575BB-E79F-4D2E-9C9C-C711A44D6B08}" destId="{3E8564C4-3CD5-4DF7-B8F9-1A00F0C365C1}" srcOrd="3" destOrd="0" parTransId="{2E404D9F-741E-4ED4-9567-4FA376B2AE57}" sibTransId="{286E55CE-6868-4EE0-979B-B03E9E91B711}"/>
    <dgm:cxn modelId="{442E5DDD-8DBE-43BE-A1D6-6CFF44FD4FAB}" srcId="{89B575BB-E79F-4D2E-9C9C-C711A44D6B08}" destId="{FD948626-6C62-4C55-8903-9FD3D405E6FA}" srcOrd="1" destOrd="0" parTransId="{E98DEB7E-A798-4C06-8268-9F2BDED954C6}" sibTransId="{9394DC21-229D-43FC-8C50-6FFAD557AE85}"/>
    <dgm:cxn modelId="{A3893EA4-50A7-44EC-B375-26FB24814969}" type="presOf" srcId="{14B45D41-EEF4-4642-82F3-11E46778B710}" destId="{20F48D80-56B2-4D5D-9106-A7F1E4092070}" srcOrd="0" destOrd="0" presId="urn:microsoft.com/office/officeart/2005/8/layout/hList7"/>
    <dgm:cxn modelId="{8B64C3FF-3F30-4B7C-B436-1A5F0938BE72}" type="presOf" srcId="{3E8564C4-3CD5-4DF7-B8F9-1A00F0C365C1}" destId="{FE5C4CA5-7E14-4D66-ADD1-E23408BD013C}" srcOrd="0" destOrd="0" presId="urn:microsoft.com/office/officeart/2005/8/layout/hList7"/>
    <dgm:cxn modelId="{3A594EFF-6E27-44D8-91D5-A38392D69CA1}" type="presOf" srcId="{FD948626-6C62-4C55-8903-9FD3D405E6FA}" destId="{825EB80B-553A-4A67-909E-FA45599CC9F2}" srcOrd="1" destOrd="0" presId="urn:microsoft.com/office/officeart/2005/8/layout/hList7"/>
    <dgm:cxn modelId="{B9496662-A0C5-40F2-AC11-50E9882C461F}" type="presParOf" srcId="{738F60B8-F86B-4D03-BDD6-7C58DFD0CCBB}" destId="{FD848E34-DC2A-4899-95EB-CCF596A06B9D}" srcOrd="0" destOrd="0" presId="urn:microsoft.com/office/officeart/2005/8/layout/hList7"/>
    <dgm:cxn modelId="{D887D5CC-D67C-4BDF-8324-85974F05FA5B}" type="presParOf" srcId="{738F60B8-F86B-4D03-BDD6-7C58DFD0CCBB}" destId="{9626A3A4-7A4E-4E3D-A9F9-97988C55E473}" srcOrd="1" destOrd="0" presId="urn:microsoft.com/office/officeart/2005/8/layout/hList7"/>
    <dgm:cxn modelId="{77BACAC6-27C0-42E1-BC25-F8193C521C1E}" type="presParOf" srcId="{9626A3A4-7A4E-4E3D-A9F9-97988C55E473}" destId="{CB2FA8B3-CB5F-49A8-B4F3-78DC6F2B6757}" srcOrd="0" destOrd="0" presId="urn:microsoft.com/office/officeart/2005/8/layout/hList7"/>
    <dgm:cxn modelId="{E33B7694-0974-43D6-9AC8-8FF8B02B1F3C}" type="presParOf" srcId="{CB2FA8B3-CB5F-49A8-B4F3-78DC6F2B6757}" destId="{E1287255-F92B-4B66-BD44-285BA392EC31}" srcOrd="0" destOrd="0" presId="urn:microsoft.com/office/officeart/2005/8/layout/hList7"/>
    <dgm:cxn modelId="{98A3B229-E4EE-4DDD-96B9-79446F970DE4}" type="presParOf" srcId="{CB2FA8B3-CB5F-49A8-B4F3-78DC6F2B6757}" destId="{918499EA-313F-4145-89D6-45F5526E7DA9}" srcOrd="1" destOrd="0" presId="urn:microsoft.com/office/officeart/2005/8/layout/hList7"/>
    <dgm:cxn modelId="{C5F50853-2639-41EC-8584-3C3BE3EA8CDB}" type="presParOf" srcId="{CB2FA8B3-CB5F-49A8-B4F3-78DC6F2B6757}" destId="{8FF41AE0-60A2-4884-9860-A79E9EC1E181}" srcOrd="2" destOrd="0" presId="urn:microsoft.com/office/officeart/2005/8/layout/hList7"/>
    <dgm:cxn modelId="{8686F2DA-2C72-4209-8356-63CF03531490}" type="presParOf" srcId="{CB2FA8B3-CB5F-49A8-B4F3-78DC6F2B6757}" destId="{17370A0F-4254-4A9B-9661-09124D9AAF58}" srcOrd="3" destOrd="0" presId="urn:microsoft.com/office/officeart/2005/8/layout/hList7"/>
    <dgm:cxn modelId="{376ED00A-3743-43D1-B4E6-3CFD52C5DFCF}" type="presParOf" srcId="{9626A3A4-7A4E-4E3D-A9F9-97988C55E473}" destId="{B24760DC-EBDF-4C11-B884-183C5B3F2A30}" srcOrd="1" destOrd="0" presId="urn:microsoft.com/office/officeart/2005/8/layout/hList7"/>
    <dgm:cxn modelId="{12204DF6-66A4-4316-91BA-E457A87492E4}" type="presParOf" srcId="{9626A3A4-7A4E-4E3D-A9F9-97988C55E473}" destId="{30302C57-F9C5-4561-8D0B-B822D160FA44}" srcOrd="2" destOrd="0" presId="urn:microsoft.com/office/officeart/2005/8/layout/hList7"/>
    <dgm:cxn modelId="{031EDA28-3D0A-4963-BB95-4F495327DF3E}" type="presParOf" srcId="{30302C57-F9C5-4561-8D0B-B822D160FA44}" destId="{A44A9EFA-9C28-42E9-8F82-3DF2A58F398C}" srcOrd="0" destOrd="0" presId="urn:microsoft.com/office/officeart/2005/8/layout/hList7"/>
    <dgm:cxn modelId="{EEC64F57-B2D8-456E-BAEF-20D9ADFD5911}" type="presParOf" srcId="{30302C57-F9C5-4561-8D0B-B822D160FA44}" destId="{825EB80B-553A-4A67-909E-FA45599CC9F2}" srcOrd="1" destOrd="0" presId="urn:microsoft.com/office/officeart/2005/8/layout/hList7"/>
    <dgm:cxn modelId="{0A53F741-6B31-4095-B09E-30054BC553E2}" type="presParOf" srcId="{30302C57-F9C5-4561-8D0B-B822D160FA44}" destId="{15262FED-43C0-4EE1-8599-3DA02B13D1BD}" srcOrd="2" destOrd="0" presId="urn:microsoft.com/office/officeart/2005/8/layout/hList7"/>
    <dgm:cxn modelId="{5D62469B-ECBD-428E-80E9-D9CF16855D2A}" type="presParOf" srcId="{30302C57-F9C5-4561-8D0B-B822D160FA44}" destId="{CDF4E81D-1827-4691-8AD4-BEC7B8916A52}" srcOrd="3" destOrd="0" presId="urn:microsoft.com/office/officeart/2005/8/layout/hList7"/>
    <dgm:cxn modelId="{647FF107-D906-4A23-BBEC-99F70162BA07}" type="presParOf" srcId="{9626A3A4-7A4E-4E3D-A9F9-97988C55E473}" destId="{CAB2D48A-34C9-412B-82B8-FCE6E9EA20BE}" srcOrd="3" destOrd="0" presId="urn:microsoft.com/office/officeart/2005/8/layout/hList7"/>
    <dgm:cxn modelId="{AFA8EA47-3685-46DC-B8A2-E51965275898}" type="presParOf" srcId="{9626A3A4-7A4E-4E3D-A9F9-97988C55E473}" destId="{9260CA16-F56E-41E3-8084-04F05108983A}" srcOrd="4" destOrd="0" presId="urn:microsoft.com/office/officeart/2005/8/layout/hList7"/>
    <dgm:cxn modelId="{2547E965-F659-4D31-8E17-25B776B1D134}" type="presParOf" srcId="{9260CA16-F56E-41E3-8084-04F05108983A}" destId="{20F48D80-56B2-4D5D-9106-A7F1E4092070}" srcOrd="0" destOrd="0" presId="urn:microsoft.com/office/officeart/2005/8/layout/hList7"/>
    <dgm:cxn modelId="{9CD63CEB-781D-422D-B126-2ACA7B8D3BD1}" type="presParOf" srcId="{9260CA16-F56E-41E3-8084-04F05108983A}" destId="{5F446C0F-F9D6-4021-A7F8-1543EB2AC89F}" srcOrd="1" destOrd="0" presId="urn:microsoft.com/office/officeart/2005/8/layout/hList7"/>
    <dgm:cxn modelId="{2218EF84-3BDB-4ACD-BA4A-C0585A41B011}" type="presParOf" srcId="{9260CA16-F56E-41E3-8084-04F05108983A}" destId="{3062FCAF-2457-4AF0-ACDC-437EF242584C}" srcOrd="2" destOrd="0" presId="urn:microsoft.com/office/officeart/2005/8/layout/hList7"/>
    <dgm:cxn modelId="{056419D8-D5D3-4BA6-BF62-7536CAF19642}" type="presParOf" srcId="{9260CA16-F56E-41E3-8084-04F05108983A}" destId="{CBB57044-35DF-43D3-80C5-25721D36B99F}" srcOrd="3" destOrd="0" presId="urn:microsoft.com/office/officeart/2005/8/layout/hList7"/>
    <dgm:cxn modelId="{A3A355EF-26D9-4F73-AE09-2263CA62098C}" type="presParOf" srcId="{9626A3A4-7A4E-4E3D-A9F9-97988C55E473}" destId="{81375409-79FB-45C5-8E03-60B52870AD50}" srcOrd="5" destOrd="0" presId="urn:microsoft.com/office/officeart/2005/8/layout/hList7"/>
    <dgm:cxn modelId="{911611BF-AE0F-4982-8051-D32955C44437}" type="presParOf" srcId="{9626A3A4-7A4E-4E3D-A9F9-97988C55E473}" destId="{3FDF8E49-B28C-4BC6-9A7C-75EB9A56186E}" srcOrd="6" destOrd="0" presId="urn:microsoft.com/office/officeart/2005/8/layout/hList7"/>
    <dgm:cxn modelId="{4F16FCCB-73AE-418A-869A-C5599ACC0989}" type="presParOf" srcId="{3FDF8E49-B28C-4BC6-9A7C-75EB9A56186E}" destId="{FE5C4CA5-7E14-4D66-ADD1-E23408BD013C}" srcOrd="0" destOrd="0" presId="urn:microsoft.com/office/officeart/2005/8/layout/hList7"/>
    <dgm:cxn modelId="{3DDCB43F-FC3C-4976-9130-56940DE3AB80}" type="presParOf" srcId="{3FDF8E49-B28C-4BC6-9A7C-75EB9A56186E}" destId="{A57E37AF-AFB9-4DAD-92B2-28596B791F22}" srcOrd="1" destOrd="0" presId="urn:microsoft.com/office/officeart/2005/8/layout/hList7"/>
    <dgm:cxn modelId="{CB6F8CE6-C06E-43CD-9743-DF89CC6562D2}" type="presParOf" srcId="{3FDF8E49-B28C-4BC6-9A7C-75EB9A56186E}" destId="{9C6B3512-5DE3-4700-9AE1-C5AB57C085A6}" srcOrd="2" destOrd="0" presId="urn:microsoft.com/office/officeart/2005/8/layout/hList7"/>
    <dgm:cxn modelId="{D5FE1785-7B1F-452B-81C6-4B3E2DDEBAEE}" type="presParOf" srcId="{3FDF8E49-B28C-4BC6-9A7C-75EB9A56186E}" destId="{9876259B-2E62-4DEC-BD87-3AA1925F08F7}" srcOrd="3" destOrd="0" presId="urn:microsoft.com/office/officeart/2005/8/layout/hList7"/>
  </dgm:cxnLst>
  <dgm:bg>
    <a:effectLst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2DF05B-4704-4518-B029-B2CD5CD1B4A7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0248BBD0-4045-4BCF-97F8-AAA1858F063C}">
      <dgm:prSet phldrT="[Text]" custT="1"/>
      <dgm:spPr/>
      <dgm:t>
        <a:bodyPr/>
        <a:lstStyle/>
        <a:p>
          <a:pPr algn="l"/>
          <a:r>
            <a:rPr kumimoji="0" lang="ru-RU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Осуществляет функции оператора общественной железнодорожной инфраструктуры ЛР</a:t>
          </a:r>
          <a:endParaRPr lang="en-US" sz="1600" dirty="0">
            <a:solidFill>
              <a:schemeClr val="tx2">
                <a:lumMod val="75000"/>
              </a:schemeClr>
            </a:solidFill>
          </a:endParaRPr>
        </a:p>
      </dgm:t>
    </dgm:pt>
    <dgm:pt modelId="{3AF1737D-4E17-48A1-BBD1-9C5A2BE99A90}" type="parTrans" cxnId="{ABD33B38-C4A5-41DD-8F3D-75B2AA905D84}">
      <dgm:prSet/>
      <dgm:spPr/>
      <dgm:t>
        <a:bodyPr/>
        <a:lstStyle/>
        <a:p>
          <a:endParaRPr lang="en-US"/>
        </a:p>
      </dgm:t>
    </dgm:pt>
    <dgm:pt modelId="{06A0B908-0352-4325-A5B3-4492B273792A}" type="sibTrans" cxnId="{ABD33B38-C4A5-41DD-8F3D-75B2AA905D84}">
      <dgm:prSet/>
      <dgm:spPr/>
      <dgm:t>
        <a:bodyPr/>
        <a:lstStyle/>
        <a:p>
          <a:endParaRPr lang="en-US"/>
        </a:p>
      </dgm:t>
    </dgm:pt>
    <dgm:pt modelId="{DD28AD6F-95E8-4A87-868B-7CF471E3C77B}">
      <dgm:prSet phldrT="[Text]" custT="1"/>
      <dgm:spPr/>
      <dgm:t>
        <a:bodyPr/>
        <a:lstStyle/>
        <a:p>
          <a:pPr algn="l"/>
          <a:r>
            <a:rPr kumimoji="0" lang="ru-RU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Перевозит различные грузы</a:t>
          </a:r>
          <a:r>
            <a:rPr kumimoji="0" lang="lt-LT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 </a:t>
          </a:r>
          <a:r>
            <a:rPr kumimoji="0" lang="ru-RU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                                                                                                                                                        </a:t>
          </a:r>
          <a:r>
            <a:rPr kumimoji="0" lang="lt-LT" sz="1600" b="0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(</a:t>
          </a:r>
          <a:r>
            <a:rPr kumimoji="0" lang="en-US" sz="1600" b="0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~</a:t>
          </a:r>
          <a:r>
            <a:rPr kumimoji="0" lang="lt-LT" sz="1600" b="0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50% </a:t>
          </a:r>
          <a:r>
            <a:rPr kumimoji="0" lang="ru-RU" sz="1600" b="0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перевозимых на территории Литвы международных и местных грузов</a:t>
          </a:r>
          <a:r>
            <a:rPr kumimoji="0" lang="lt-LT" sz="1600" b="0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)</a:t>
          </a:r>
          <a:endParaRPr lang="en-US" sz="1600" b="0" dirty="0">
            <a:solidFill>
              <a:schemeClr val="tx2">
                <a:lumMod val="75000"/>
              </a:schemeClr>
            </a:solidFill>
          </a:endParaRPr>
        </a:p>
      </dgm:t>
    </dgm:pt>
    <dgm:pt modelId="{83483C2D-E5CD-4BAD-9D6B-8EDF9B40EAD8}" type="parTrans" cxnId="{DD56E9B6-BDD9-4BB0-9FFB-B6F5FDEAC159}">
      <dgm:prSet/>
      <dgm:spPr/>
      <dgm:t>
        <a:bodyPr/>
        <a:lstStyle/>
        <a:p>
          <a:endParaRPr lang="en-US"/>
        </a:p>
      </dgm:t>
    </dgm:pt>
    <dgm:pt modelId="{D7D16A92-635F-48CF-94C0-90153CEFD072}" type="sibTrans" cxnId="{DD56E9B6-BDD9-4BB0-9FFB-B6F5FDEAC159}">
      <dgm:prSet/>
      <dgm:spPr/>
      <dgm:t>
        <a:bodyPr/>
        <a:lstStyle/>
        <a:p>
          <a:endParaRPr lang="en-US"/>
        </a:p>
      </dgm:t>
    </dgm:pt>
    <dgm:pt modelId="{4A4662D9-1471-4219-991B-B11AAED4CB55}">
      <dgm:prSet phldrT="[Text]" custT="1"/>
      <dgm:spPr/>
      <dgm:t>
        <a:bodyPr/>
        <a:lstStyle/>
        <a:p>
          <a:r>
            <a:rPr kumimoji="0" lang="ru-RU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Перевозит пассажиров</a:t>
          </a:r>
          <a:endParaRPr lang="en-US" sz="1600" dirty="0">
            <a:solidFill>
              <a:schemeClr val="tx2">
                <a:lumMod val="75000"/>
              </a:schemeClr>
            </a:solidFill>
          </a:endParaRPr>
        </a:p>
      </dgm:t>
    </dgm:pt>
    <dgm:pt modelId="{4DD36CD4-9464-43FA-B63F-66E70E3B191A}" type="parTrans" cxnId="{6D6D93C8-5DD7-473D-B685-4FA96D57A8FA}">
      <dgm:prSet/>
      <dgm:spPr/>
      <dgm:t>
        <a:bodyPr/>
        <a:lstStyle/>
        <a:p>
          <a:endParaRPr lang="en-US"/>
        </a:p>
      </dgm:t>
    </dgm:pt>
    <dgm:pt modelId="{7C205107-8967-4DBA-963E-840D51E68FA9}" type="sibTrans" cxnId="{6D6D93C8-5DD7-473D-B685-4FA96D57A8FA}">
      <dgm:prSet/>
      <dgm:spPr/>
      <dgm:t>
        <a:bodyPr/>
        <a:lstStyle/>
        <a:p>
          <a:endParaRPr lang="en-US"/>
        </a:p>
      </dgm:t>
    </dgm:pt>
    <dgm:pt modelId="{25947F6F-D6FC-48C3-BF1D-32AE45C5164F}">
      <dgm:prSet custT="1"/>
      <dgm:spPr/>
      <dgm:t>
        <a:bodyPr/>
        <a:lstStyle/>
        <a:p>
          <a:pPr rtl="0"/>
          <a:r>
            <a:rPr kumimoji="0" lang="en-US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150</a:t>
          </a:r>
          <a:r>
            <a:rPr kumimoji="0" lang="ru-RU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-летний опыт </a:t>
          </a:r>
          <a:r>
            <a:rPr kumimoji="0" lang="ru-RU" sz="1600" b="0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и самые современные комплексные решения по логистике</a:t>
          </a:r>
          <a:endParaRPr lang="en-US" sz="1600" b="0" dirty="0">
            <a:solidFill>
              <a:schemeClr val="tx2">
                <a:lumMod val="75000"/>
              </a:schemeClr>
            </a:solidFill>
          </a:endParaRPr>
        </a:p>
      </dgm:t>
    </dgm:pt>
    <dgm:pt modelId="{A9E0B809-6E90-4154-8602-7565336BBE2F}" type="parTrans" cxnId="{E207F202-6F0A-453A-97EE-D295A2EE4EB2}">
      <dgm:prSet/>
      <dgm:spPr/>
      <dgm:t>
        <a:bodyPr/>
        <a:lstStyle/>
        <a:p>
          <a:endParaRPr lang="en-US"/>
        </a:p>
      </dgm:t>
    </dgm:pt>
    <dgm:pt modelId="{94C6A9F2-7F75-4FC5-9E81-98E33CD29966}" type="sibTrans" cxnId="{E207F202-6F0A-453A-97EE-D295A2EE4EB2}">
      <dgm:prSet/>
      <dgm:spPr/>
      <dgm:t>
        <a:bodyPr/>
        <a:lstStyle/>
        <a:p>
          <a:endParaRPr lang="en-US"/>
        </a:p>
      </dgm:t>
    </dgm:pt>
    <dgm:pt modelId="{67DB94BD-5D6D-4F21-94AA-9CA6DED4089D}">
      <dgm:prSet custT="1"/>
      <dgm:spPr/>
      <dgm:t>
        <a:bodyPr/>
        <a:lstStyle/>
        <a:p>
          <a:pPr rtl="0"/>
          <a:r>
            <a:rPr kumimoji="0" lang="ru-RU" sz="1600" b="0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Число сотрудников </a:t>
          </a:r>
          <a:r>
            <a:rPr kumimoji="0" lang="en-US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~</a:t>
          </a:r>
          <a:r>
            <a:rPr kumimoji="0" lang="ru-RU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10</a:t>
          </a:r>
          <a:r>
            <a:rPr kumimoji="0" lang="en-US" sz="1600" b="1" i="0" u="none" strike="noStrike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.600</a:t>
          </a:r>
          <a:endParaRPr lang="en-US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F735C31A-04B7-4F16-8DA6-6B0E5FF34F43}" type="parTrans" cxnId="{ECD9E2C7-B3FC-4F08-AA7B-8A0D3B72DF64}">
      <dgm:prSet/>
      <dgm:spPr/>
      <dgm:t>
        <a:bodyPr/>
        <a:lstStyle/>
        <a:p>
          <a:endParaRPr lang="en-US"/>
        </a:p>
      </dgm:t>
    </dgm:pt>
    <dgm:pt modelId="{30807865-FCD1-4B67-B03C-AC6D73B04651}" type="sibTrans" cxnId="{ECD9E2C7-B3FC-4F08-AA7B-8A0D3B72DF64}">
      <dgm:prSet/>
      <dgm:spPr/>
      <dgm:t>
        <a:bodyPr/>
        <a:lstStyle/>
        <a:p>
          <a:endParaRPr lang="en-US"/>
        </a:p>
      </dgm:t>
    </dgm:pt>
    <dgm:pt modelId="{9169AF55-537D-481B-AD17-FF506CE7C1FD}">
      <dgm:prSet custT="1"/>
      <dgm:spPr/>
      <dgm:t>
        <a:bodyPr/>
        <a:lstStyle/>
        <a:p>
          <a:pPr rtl="0"/>
          <a:r>
            <a:rPr lang="ru-RU" sz="1600" b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АО «Литовские железные дороги»</a:t>
          </a:r>
          <a:r>
            <a:rPr lang="lt-LT" sz="1600" b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– </a:t>
          </a:r>
          <a:r>
            <a:rPr lang="ru-RU" sz="1600" b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крупнейшее предприятие транспортного сектора Литвы</a:t>
          </a:r>
          <a:r>
            <a:rPr lang="lt-LT" sz="1600" b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</a:t>
          </a:r>
          <a:r>
            <a:rPr lang="ru-RU" sz="1600" b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создающее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lt-LT" sz="16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~1,5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lt-LT" sz="16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% 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ВВП</a:t>
          </a:r>
          <a:endParaRPr lang="en-US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3D29CE33-C35D-4F13-A39D-B7E5BA5FBA57}" type="parTrans" cxnId="{A6BE2D5F-ADF3-466D-A655-A32B6EEDD036}">
      <dgm:prSet/>
      <dgm:spPr/>
      <dgm:t>
        <a:bodyPr/>
        <a:lstStyle/>
        <a:p>
          <a:endParaRPr lang="en-US"/>
        </a:p>
      </dgm:t>
    </dgm:pt>
    <dgm:pt modelId="{3FC6C550-CD0E-4AF0-AAF5-4CC18724D0B7}" type="sibTrans" cxnId="{A6BE2D5F-ADF3-466D-A655-A32B6EEDD036}">
      <dgm:prSet/>
      <dgm:spPr/>
      <dgm:t>
        <a:bodyPr/>
        <a:lstStyle/>
        <a:p>
          <a:endParaRPr lang="en-US"/>
        </a:p>
      </dgm:t>
    </dgm:pt>
    <dgm:pt modelId="{C3A21C1B-E01E-4FC1-8600-E9CB8B11279A}">
      <dgm:prSet custT="1"/>
      <dgm:spPr/>
      <dgm:t>
        <a:bodyPr/>
        <a:lstStyle/>
        <a:p>
          <a:r>
            <a:rPr lang="ru-RU" sz="16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Первый поезд комбинированно</a:t>
          </a:r>
          <a:r>
            <a:rPr lang="en-US" sz="16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ru-RU" sz="16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транспорта был осуществлен в 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феврале 2003 г. </a:t>
          </a:r>
          <a:endParaRPr lang="en-US" sz="16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9255A256-0F4E-4252-BA8C-84373B5E0871}" type="parTrans" cxnId="{A4E318F7-7DEC-4E2D-8FAF-6542D7E92759}">
      <dgm:prSet/>
      <dgm:spPr/>
      <dgm:t>
        <a:bodyPr/>
        <a:lstStyle/>
        <a:p>
          <a:endParaRPr lang="en-US"/>
        </a:p>
      </dgm:t>
    </dgm:pt>
    <dgm:pt modelId="{A4D8E383-BCD8-4EEF-AFC2-5AFA1948CA73}" type="sibTrans" cxnId="{A4E318F7-7DEC-4E2D-8FAF-6542D7E92759}">
      <dgm:prSet/>
      <dgm:spPr/>
      <dgm:t>
        <a:bodyPr/>
        <a:lstStyle/>
        <a:p>
          <a:endParaRPr lang="en-US"/>
        </a:p>
      </dgm:t>
    </dgm:pt>
    <dgm:pt modelId="{99561040-B2ED-4AD3-A086-044138C41A09}" type="pres">
      <dgm:prSet presAssocID="{2A2DF05B-4704-4518-B029-B2CD5CD1B4A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0936102-238A-4726-A6E1-4E40B7580CC4}" type="pres">
      <dgm:prSet presAssocID="{0248BBD0-4045-4BCF-97F8-AAA1858F063C}" presName="parentLin" presStyleCnt="0"/>
      <dgm:spPr/>
    </dgm:pt>
    <dgm:pt modelId="{5920990E-0D9D-4C86-86BA-C673A749CD2B}" type="pres">
      <dgm:prSet presAssocID="{0248BBD0-4045-4BCF-97F8-AAA1858F063C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43FDCE55-BD97-4320-BEF0-BDE87B33F4BB}" type="pres">
      <dgm:prSet presAssocID="{0248BBD0-4045-4BCF-97F8-AAA1858F063C}" presName="parentText" presStyleLbl="node1" presStyleIdx="0" presStyleCnt="7" custScaleX="139590" custLinFactNeighborX="-382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BA8A92-949B-4281-9651-71B05734F28C}" type="pres">
      <dgm:prSet presAssocID="{0248BBD0-4045-4BCF-97F8-AAA1858F063C}" presName="negativeSpace" presStyleCnt="0"/>
      <dgm:spPr/>
    </dgm:pt>
    <dgm:pt modelId="{F04A12D6-1CA0-47A0-86AC-F028C2A12D21}" type="pres">
      <dgm:prSet presAssocID="{0248BBD0-4045-4BCF-97F8-AAA1858F063C}" presName="childText" presStyleLbl="conFgAcc1" presStyleIdx="0" presStyleCnt="7">
        <dgm:presLayoutVars>
          <dgm:bulletEnabled val="1"/>
        </dgm:presLayoutVars>
      </dgm:prSet>
      <dgm:spPr/>
    </dgm:pt>
    <dgm:pt modelId="{72B48A45-6E0A-4A6E-B988-2A8C20B106B0}" type="pres">
      <dgm:prSet presAssocID="{06A0B908-0352-4325-A5B3-4492B273792A}" presName="spaceBetweenRectangles" presStyleCnt="0"/>
      <dgm:spPr/>
    </dgm:pt>
    <dgm:pt modelId="{AF3B04D4-9334-4940-8EF6-9A915C175585}" type="pres">
      <dgm:prSet presAssocID="{DD28AD6F-95E8-4A87-868B-7CF471E3C77B}" presName="parentLin" presStyleCnt="0"/>
      <dgm:spPr/>
    </dgm:pt>
    <dgm:pt modelId="{36FF033F-50F2-44EC-B2A2-2AEE6D32036D}" type="pres">
      <dgm:prSet presAssocID="{DD28AD6F-95E8-4A87-868B-7CF471E3C77B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7F592BAA-2357-4CE5-8B2F-B70F3F45B5F3}" type="pres">
      <dgm:prSet presAssocID="{DD28AD6F-95E8-4A87-868B-7CF471E3C77B}" presName="parentText" presStyleLbl="node1" presStyleIdx="1" presStyleCnt="7" custScaleX="142857" custLinFactNeighborX="-3536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A5971E-7574-468D-BED7-607094A6C9C6}" type="pres">
      <dgm:prSet presAssocID="{DD28AD6F-95E8-4A87-868B-7CF471E3C77B}" presName="negativeSpace" presStyleCnt="0"/>
      <dgm:spPr/>
    </dgm:pt>
    <dgm:pt modelId="{02D302E9-AA89-46EF-A1F2-852BAB7F2957}" type="pres">
      <dgm:prSet presAssocID="{DD28AD6F-95E8-4A87-868B-7CF471E3C77B}" presName="childText" presStyleLbl="conFgAcc1" presStyleIdx="1" presStyleCnt="7">
        <dgm:presLayoutVars>
          <dgm:bulletEnabled val="1"/>
        </dgm:presLayoutVars>
      </dgm:prSet>
      <dgm:spPr/>
    </dgm:pt>
    <dgm:pt modelId="{AF428893-206C-4F0A-9397-F26D213AA4D6}" type="pres">
      <dgm:prSet presAssocID="{D7D16A92-635F-48CF-94C0-90153CEFD072}" presName="spaceBetweenRectangles" presStyleCnt="0"/>
      <dgm:spPr/>
    </dgm:pt>
    <dgm:pt modelId="{5B371C5B-41E7-4899-9E2F-5C5371992D02}" type="pres">
      <dgm:prSet presAssocID="{4A4662D9-1471-4219-991B-B11AAED4CB55}" presName="parentLin" presStyleCnt="0"/>
      <dgm:spPr/>
    </dgm:pt>
    <dgm:pt modelId="{91EBD928-4D72-4923-B6CE-52AC4CC6D30C}" type="pres">
      <dgm:prSet presAssocID="{4A4662D9-1471-4219-991B-B11AAED4CB55}" presName="parentLeftMargin" presStyleLbl="node1" presStyleIdx="1" presStyleCnt="7"/>
      <dgm:spPr/>
      <dgm:t>
        <a:bodyPr/>
        <a:lstStyle/>
        <a:p>
          <a:endParaRPr lang="en-US"/>
        </a:p>
      </dgm:t>
    </dgm:pt>
    <dgm:pt modelId="{EDD37C6B-78DB-4740-AB1D-3A900748198C}" type="pres">
      <dgm:prSet presAssocID="{4A4662D9-1471-4219-991B-B11AAED4CB55}" presName="parentText" presStyleLbl="node1" presStyleIdx="2" presStyleCnt="7" custScaleX="142857" custLinFactNeighborX="-3536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884AA3-9FD5-4E2D-A41A-42DA105C5DCD}" type="pres">
      <dgm:prSet presAssocID="{4A4662D9-1471-4219-991B-B11AAED4CB55}" presName="negativeSpace" presStyleCnt="0"/>
      <dgm:spPr/>
    </dgm:pt>
    <dgm:pt modelId="{B4E3844E-7FA4-460D-BFF3-869B57DE5494}" type="pres">
      <dgm:prSet presAssocID="{4A4662D9-1471-4219-991B-B11AAED4CB55}" presName="childText" presStyleLbl="conFgAcc1" presStyleIdx="2" presStyleCnt="7">
        <dgm:presLayoutVars>
          <dgm:bulletEnabled val="1"/>
        </dgm:presLayoutVars>
      </dgm:prSet>
      <dgm:spPr/>
    </dgm:pt>
    <dgm:pt modelId="{793594C4-7742-4F33-B8AA-6D00B1449236}" type="pres">
      <dgm:prSet presAssocID="{7C205107-8967-4DBA-963E-840D51E68FA9}" presName="spaceBetweenRectangles" presStyleCnt="0"/>
      <dgm:spPr/>
    </dgm:pt>
    <dgm:pt modelId="{FD190073-D42B-414B-ADAE-7C2F6C41E367}" type="pres">
      <dgm:prSet presAssocID="{25947F6F-D6FC-48C3-BF1D-32AE45C5164F}" presName="parentLin" presStyleCnt="0"/>
      <dgm:spPr/>
    </dgm:pt>
    <dgm:pt modelId="{EC971CC2-850A-4C75-AF2D-40A4E33D6D88}" type="pres">
      <dgm:prSet presAssocID="{25947F6F-D6FC-48C3-BF1D-32AE45C5164F}" presName="parentLeftMargin" presStyleLbl="node1" presStyleIdx="2" presStyleCnt="7"/>
      <dgm:spPr/>
      <dgm:t>
        <a:bodyPr/>
        <a:lstStyle/>
        <a:p>
          <a:endParaRPr lang="en-US"/>
        </a:p>
      </dgm:t>
    </dgm:pt>
    <dgm:pt modelId="{4AD9BB93-9D24-4F10-B5B4-D110DBD5682F}" type="pres">
      <dgm:prSet presAssocID="{25947F6F-D6FC-48C3-BF1D-32AE45C5164F}" presName="parentText" presStyleLbl="node1" presStyleIdx="3" presStyleCnt="7" custScaleX="142857" custLinFactNeighborX="-3536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B64F3D-488F-4973-AA08-8E856F06E678}" type="pres">
      <dgm:prSet presAssocID="{25947F6F-D6FC-48C3-BF1D-32AE45C5164F}" presName="negativeSpace" presStyleCnt="0"/>
      <dgm:spPr/>
    </dgm:pt>
    <dgm:pt modelId="{B7F00DE0-6066-45B5-87A1-4F21C07687E1}" type="pres">
      <dgm:prSet presAssocID="{25947F6F-D6FC-48C3-BF1D-32AE45C5164F}" presName="childText" presStyleLbl="conFgAcc1" presStyleIdx="3" presStyleCnt="7">
        <dgm:presLayoutVars>
          <dgm:bulletEnabled val="1"/>
        </dgm:presLayoutVars>
      </dgm:prSet>
      <dgm:spPr/>
    </dgm:pt>
    <dgm:pt modelId="{FF39FAFD-2D40-4D8A-B339-27484B762099}" type="pres">
      <dgm:prSet presAssocID="{94C6A9F2-7F75-4FC5-9E81-98E33CD29966}" presName="spaceBetweenRectangles" presStyleCnt="0"/>
      <dgm:spPr/>
    </dgm:pt>
    <dgm:pt modelId="{E8543609-8AA6-4F89-AA6F-CB0715B39B96}" type="pres">
      <dgm:prSet presAssocID="{67DB94BD-5D6D-4F21-94AA-9CA6DED4089D}" presName="parentLin" presStyleCnt="0"/>
      <dgm:spPr/>
    </dgm:pt>
    <dgm:pt modelId="{A8EC0EE1-3462-4DE1-8ABC-ADF597F2424A}" type="pres">
      <dgm:prSet presAssocID="{67DB94BD-5D6D-4F21-94AA-9CA6DED4089D}" presName="parentLeftMargin" presStyleLbl="node1" presStyleIdx="3" presStyleCnt="7"/>
      <dgm:spPr/>
      <dgm:t>
        <a:bodyPr/>
        <a:lstStyle/>
        <a:p>
          <a:endParaRPr lang="en-US"/>
        </a:p>
      </dgm:t>
    </dgm:pt>
    <dgm:pt modelId="{C9EF3763-BF28-4160-8879-299C7A8F526E}" type="pres">
      <dgm:prSet presAssocID="{67DB94BD-5D6D-4F21-94AA-9CA6DED4089D}" presName="parentText" presStyleLbl="node1" presStyleIdx="4" presStyleCnt="7" custScaleX="142857" custLinFactNeighborX="-3180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1FBF05-7DB5-479D-96D7-73B78A3C3A24}" type="pres">
      <dgm:prSet presAssocID="{67DB94BD-5D6D-4F21-94AA-9CA6DED4089D}" presName="negativeSpace" presStyleCnt="0"/>
      <dgm:spPr/>
    </dgm:pt>
    <dgm:pt modelId="{6DFADFA0-D584-4C3E-BD70-16C92EDAA199}" type="pres">
      <dgm:prSet presAssocID="{67DB94BD-5D6D-4F21-94AA-9CA6DED4089D}" presName="childText" presStyleLbl="conFgAcc1" presStyleIdx="4" presStyleCnt="7">
        <dgm:presLayoutVars>
          <dgm:bulletEnabled val="1"/>
        </dgm:presLayoutVars>
      </dgm:prSet>
      <dgm:spPr/>
    </dgm:pt>
    <dgm:pt modelId="{E16A1C53-481E-4E6D-AEF7-E41B884728FD}" type="pres">
      <dgm:prSet presAssocID="{30807865-FCD1-4B67-B03C-AC6D73B04651}" presName="spaceBetweenRectangles" presStyleCnt="0"/>
      <dgm:spPr/>
    </dgm:pt>
    <dgm:pt modelId="{8EF8B652-3545-4F00-81DD-7C4D39DCF19E}" type="pres">
      <dgm:prSet presAssocID="{9169AF55-537D-481B-AD17-FF506CE7C1FD}" presName="parentLin" presStyleCnt="0"/>
      <dgm:spPr/>
    </dgm:pt>
    <dgm:pt modelId="{C107F594-B305-43AA-8890-B5C528E32AB1}" type="pres">
      <dgm:prSet presAssocID="{9169AF55-537D-481B-AD17-FF506CE7C1FD}" presName="parentLeftMargin" presStyleLbl="node1" presStyleIdx="4" presStyleCnt="7"/>
      <dgm:spPr/>
      <dgm:t>
        <a:bodyPr/>
        <a:lstStyle/>
        <a:p>
          <a:endParaRPr lang="en-US"/>
        </a:p>
      </dgm:t>
    </dgm:pt>
    <dgm:pt modelId="{2DF127E3-4F56-4DEA-B794-F9E0172054DC}" type="pres">
      <dgm:prSet presAssocID="{9169AF55-537D-481B-AD17-FF506CE7C1FD}" presName="parentText" presStyleLbl="node1" presStyleIdx="5" presStyleCnt="7" custScaleX="142857" custLinFactNeighborX="-384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7D6DDE-B96A-4FE9-8AF4-3685427DCAC2}" type="pres">
      <dgm:prSet presAssocID="{9169AF55-537D-481B-AD17-FF506CE7C1FD}" presName="negativeSpace" presStyleCnt="0"/>
      <dgm:spPr/>
    </dgm:pt>
    <dgm:pt modelId="{58DBBCA4-A082-4376-BA3B-064725B6C135}" type="pres">
      <dgm:prSet presAssocID="{9169AF55-537D-481B-AD17-FF506CE7C1FD}" presName="childText" presStyleLbl="conFgAcc1" presStyleIdx="5" presStyleCnt="7">
        <dgm:presLayoutVars>
          <dgm:bulletEnabled val="1"/>
        </dgm:presLayoutVars>
      </dgm:prSet>
      <dgm:spPr/>
    </dgm:pt>
    <dgm:pt modelId="{A9C6358B-0088-401A-83D9-E612A1669D72}" type="pres">
      <dgm:prSet presAssocID="{3FC6C550-CD0E-4AF0-AAF5-4CC18724D0B7}" presName="spaceBetweenRectangles" presStyleCnt="0"/>
      <dgm:spPr/>
    </dgm:pt>
    <dgm:pt modelId="{97EC1524-1B01-45B2-88CB-A88CB0938618}" type="pres">
      <dgm:prSet presAssocID="{C3A21C1B-E01E-4FC1-8600-E9CB8B11279A}" presName="parentLin" presStyleCnt="0"/>
      <dgm:spPr/>
    </dgm:pt>
    <dgm:pt modelId="{62B7091A-98E1-4EFD-9721-BDA1C368E3AD}" type="pres">
      <dgm:prSet presAssocID="{C3A21C1B-E01E-4FC1-8600-E9CB8B11279A}" presName="parentLeftMargin" presStyleLbl="node1" presStyleIdx="5" presStyleCnt="7"/>
      <dgm:spPr/>
      <dgm:t>
        <a:bodyPr/>
        <a:lstStyle/>
        <a:p>
          <a:endParaRPr lang="en-US"/>
        </a:p>
      </dgm:t>
    </dgm:pt>
    <dgm:pt modelId="{D631CAB2-8D1F-41C0-926C-0282502AB05B}" type="pres">
      <dgm:prSet presAssocID="{C3A21C1B-E01E-4FC1-8600-E9CB8B11279A}" presName="parentText" presStyleLbl="node1" presStyleIdx="6" presStyleCnt="7" custScaleX="142857" custLinFactNeighborX="-384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4D7457-A893-4B9D-9BF3-B8318169DFC5}" type="pres">
      <dgm:prSet presAssocID="{C3A21C1B-E01E-4FC1-8600-E9CB8B11279A}" presName="negativeSpace" presStyleCnt="0"/>
      <dgm:spPr/>
    </dgm:pt>
    <dgm:pt modelId="{8B4473F8-24E2-4BF4-90A5-546D82776F98}" type="pres">
      <dgm:prSet presAssocID="{C3A21C1B-E01E-4FC1-8600-E9CB8B11279A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00D7783A-BE5C-422D-9639-2F2E16472CE4}" type="presOf" srcId="{4A4662D9-1471-4219-991B-B11AAED4CB55}" destId="{EDD37C6B-78DB-4740-AB1D-3A900748198C}" srcOrd="1" destOrd="0" presId="urn:microsoft.com/office/officeart/2005/8/layout/list1"/>
    <dgm:cxn modelId="{8573F020-326A-49DB-A95F-6D7BBCB94933}" type="presOf" srcId="{DD28AD6F-95E8-4A87-868B-7CF471E3C77B}" destId="{7F592BAA-2357-4CE5-8B2F-B70F3F45B5F3}" srcOrd="1" destOrd="0" presId="urn:microsoft.com/office/officeart/2005/8/layout/list1"/>
    <dgm:cxn modelId="{0A88EFE7-DCFE-492B-83BC-140190DD1305}" type="presOf" srcId="{67DB94BD-5D6D-4F21-94AA-9CA6DED4089D}" destId="{C9EF3763-BF28-4160-8879-299C7A8F526E}" srcOrd="1" destOrd="0" presId="urn:microsoft.com/office/officeart/2005/8/layout/list1"/>
    <dgm:cxn modelId="{A4E318F7-7DEC-4E2D-8FAF-6542D7E92759}" srcId="{2A2DF05B-4704-4518-B029-B2CD5CD1B4A7}" destId="{C3A21C1B-E01E-4FC1-8600-E9CB8B11279A}" srcOrd="6" destOrd="0" parTransId="{9255A256-0F4E-4252-BA8C-84373B5E0871}" sibTransId="{A4D8E383-BCD8-4EEF-AFC2-5AFA1948CA73}"/>
    <dgm:cxn modelId="{DD56E9B6-BDD9-4BB0-9FFB-B6F5FDEAC159}" srcId="{2A2DF05B-4704-4518-B029-B2CD5CD1B4A7}" destId="{DD28AD6F-95E8-4A87-868B-7CF471E3C77B}" srcOrd="1" destOrd="0" parTransId="{83483C2D-E5CD-4BAD-9D6B-8EDF9B40EAD8}" sibTransId="{D7D16A92-635F-48CF-94C0-90153CEFD072}"/>
    <dgm:cxn modelId="{E207F202-6F0A-453A-97EE-D295A2EE4EB2}" srcId="{2A2DF05B-4704-4518-B029-B2CD5CD1B4A7}" destId="{25947F6F-D6FC-48C3-BF1D-32AE45C5164F}" srcOrd="3" destOrd="0" parTransId="{A9E0B809-6E90-4154-8602-7565336BBE2F}" sibTransId="{94C6A9F2-7F75-4FC5-9E81-98E33CD29966}"/>
    <dgm:cxn modelId="{7A909A3F-AE11-4AF1-B05F-40265DB7B4DD}" type="presOf" srcId="{0248BBD0-4045-4BCF-97F8-AAA1858F063C}" destId="{43FDCE55-BD97-4320-BEF0-BDE87B33F4BB}" srcOrd="1" destOrd="0" presId="urn:microsoft.com/office/officeart/2005/8/layout/list1"/>
    <dgm:cxn modelId="{21967C92-CCC8-4B87-8C4D-843AC00A7655}" type="presOf" srcId="{C3A21C1B-E01E-4FC1-8600-E9CB8B11279A}" destId="{D631CAB2-8D1F-41C0-926C-0282502AB05B}" srcOrd="1" destOrd="0" presId="urn:microsoft.com/office/officeart/2005/8/layout/list1"/>
    <dgm:cxn modelId="{F49CDEB2-DC53-460D-9588-0EA44AAD70EA}" type="presOf" srcId="{DD28AD6F-95E8-4A87-868B-7CF471E3C77B}" destId="{36FF033F-50F2-44EC-B2A2-2AEE6D32036D}" srcOrd="0" destOrd="0" presId="urn:microsoft.com/office/officeart/2005/8/layout/list1"/>
    <dgm:cxn modelId="{1DC173E8-FD68-4365-A2E9-4882295BD496}" type="presOf" srcId="{C3A21C1B-E01E-4FC1-8600-E9CB8B11279A}" destId="{62B7091A-98E1-4EFD-9721-BDA1C368E3AD}" srcOrd="0" destOrd="0" presId="urn:microsoft.com/office/officeart/2005/8/layout/list1"/>
    <dgm:cxn modelId="{4A980E2D-FE86-4787-BE4C-7884B3F6363F}" type="presOf" srcId="{9169AF55-537D-481B-AD17-FF506CE7C1FD}" destId="{2DF127E3-4F56-4DEA-B794-F9E0172054DC}" srcOrd="1" destOrd="0" presId="urn:microsoft.com/office/officeart/2005/8/layout/list1"/>
    <dgm:cxn modelId="{CC4C7875-AC68-470A-9F4E-3A76E8E34EDB}" type="presOf" srcId="{25947F6F-D6FC-48C3-BF1D-32AE45C5164F}" destId="{EC971CC2-850A-4C75-AF2D-40A4E33D6D88}" srcOrd="0" destOrd="0" presId="urn:microsoft.com/office/officeart/2005/8/layout/list1"/>
    <dgm:cxn modelId="{31CCBB58-710E-4608-B979-47CF8525762E}" type="presOf" srcId="{2A2DF05B-4704-4518-B029-B2CD5CD1B4A7}" destId="{99561040-B2ED-4AD3-A086-044138C41A09}" srcOrd="0" destOrd="0" presId="urn:microsoft.com/office/officeart/2005/8/layout/list1"/>
    <dgm:cxn modelId="{ECD9E2C7-B3FC-4F08-AA7B-8A0D3B72DF64}" srcId="{2A2DF05B-4704-4518-B029-B2CD5CD1B4A7}" destId="{67DB94BD-5D6D-4F21-94AA-9CA6DED4089D}" srcOrd="4" destOrd="0" parTransId="{F735C31A-04B7-4F16-8DA6-6B0E5FF34F43}" sibTransId="{30807865-FCD1-4B67-B03C-AC6D73B04651}"/>
    <dgm:cxn modelId="{6D6D93C8-5DD7-473D-B685-4FA96D57A8FA}" srcId="{2A2DF05B-4704-4518-B029-B2CD5CD1B4A7}" destId="{4A4662D9-1471-4219-991B-B11AAED4CB55}" srcOrd="2" destOrd="0" parTransId="{4DD36CD4-9464-43FA-B63F-66E70E3B191A}" sibTransId="{7C205107-8967-4DBA-963E-840D51E68FA9}"/>
    <dgm:cxn modelId="{4ADF8450-9CF5-438C-A4FA-41659EB7E5D5}" type="presOf" srcId="{4A4662D9-1471-4219-991B-B11AAED4CB55}" destId="{91EBD928-4D72-4923-B6CE-52AC4CC6D30C}" srcOrd="0" destOrd="0" presId="urn:microsoft.com/office/officeart/2005/8/layout/list1"/>
    <dgm:cxn modelId="{ABD33B38-C4A5-41DD-8F3D-75B2AA905D84}" srcId="{2A2DF05B-4704-4518-B029-B2CD5CD1B4A7}" destId="{0248BBD0-4045-4BCF-97F8-AAA1858F063C}" srcOrd="0" destOrd="0" parTransId="{3AF1737D-4E17-48A1-BBD1-9C5A2BE99A90}" sibTransId="{06A0B908-0352-4325-A5B3-4492B273792A}"/>
    <dgm:cxn modelId="{A8A4B531-4E4A-4A62-9A04-86D86B8360E9}" type="presOf" srcId="{25947F6F-D6FC-48C3-BF1D-32AE45C5164F}" destId="{4AD9BB93-9D24-4F10-B5B4-D110DBD5682F}" srcOrd="1" destOrd="0" presId="urn:microsoft.com/office/officeart/2005/8/layout/list1"/>
    <dgm:cxn modelId="{FB202C75-9FFA-4A66-94F7-18819A6DF2F6}" type="presOf" srcId="{67DB94BD-5D6D-4F21-94AA-9CA6DED4089D}" destId="{A8EC0EE1-3462-4DE1-8ABC-ADF597F2424A}" srcOrd="0" destOrd="0" presId="urn:microsoft.com/office/officeart/2005/8/layout/list1"/>
    <dgm:cxn modelId="{B36D8B01-3294-4F4E-8F6F-5BDBEC05649B}" type="presOf" srcId="{0248BBD0-4045-4BCF-97F8-AAA1858F063C}" destId="{5920990E-0D9D-4C86-86BA-C673A749CD2B}" srcOrd="0" destOrd="0" presId="urn:microsoft.com/office/officeart/2005/8/layout/list1"/>
    <dgm:cxn modelId="{A6BE2D5F-ADF3-466D-A655-A32B6EEDD036}" srcId="{2A2DF05B-4704-4518-B029-B2CD5CD1B4A7}" destId="{9169AF55-537D-481B-AD17-FF506CE7C1FD}" srcOrd="5" destOrd="0" parTransId="{3D29CE33-C35D-4F13-A39D-B7E5BA5FBA57}" sibTransId="{3FC6C550-CD0E-4AF0-AAF5-4CC18724D0B7}"/>
    <dgm:cxn modelId="{1F8F7C56-11FC-4A58-B6B6-CE8DD134A843}" type="presOf" srcId="{9169AF55-537D-481B-AD17-FF506CE7C1FD}" destId="{C107F594-B305-43AA-8890-B5C528E32AB1}" srcOrd="0" destOrd="0" presId="urn:microsoft.com/office/officeart/2005/8/layout/list1"/>
    <dgm:cxn modelId="{B3AD3E75-90D4-4317-A87C-F3BA1F53AC17}" type="presParOf" srcId="{99561040-B2ED-4AD3-A086-044138C41A09}" destId="{40936102-238A-4726-A6E1-4E40B7580CC4}" srcOrd="0" destOrd="0" presId="urn:microsoft.com/office/officeart/2005/8/layout/list1"/>
    <dgm:cxn modelId="{4C75202B-4311-4610-9850-B8AFFF0D2651}" type="presParOf" srcId="{40936102-238A-4726-A6E1-4E40B7580CC4}" destId="{5920990E-0D9D-4C86-86BA-C673A749CD2B}" srcOrd="0" destOrd="0" presId="urn:microsoft.com/office/officeart/2005/8/layout/list1"/>
    <dgm:cxn modelId="{C697EC4D-7246-43F8-8A12-D0419C859349}" type="presParOf" srcId="{40936102-238A-4726-A6E1-4E40B7580CC4}" destId="{43FDCE55-BD97-4320-BEF0-BDE87B33F4BB}" srcOrd="1" destOrd="0" presId="urn:microsoft.com/office/officeart/2005/8/layout/list1"/>
    <dgm:cxn modelId="{158627B9-4A59-492D-B09A-C508449E92C5}" type="presParOf" srcId="{99561040-B2ED-4AD3-A086-044138C41A09}" destId="{E2BA8A92-949B-4281-9651-71B05734F28C}" srcOrd="1" destOrd="0" presId="urn:microsoft.com/office/officeart/2005/8/layout/list1"/>
    <dgm:cxn modelId="{D35F2A3B-1E7E-47F6-BE62-DE5A6AA3C691}" type="presParOf" srcId="{99561040-B2ED-4AD3-A086-044138C41A09}" destId="{F04A12D6-1CA0-47A0-86AC-F028C2A12D21}" srcOrd="2" destOrd="0" presId="urn:microsoft.com/office/officeart/2005/8/layout/list1"/>
    <dgm:cxn modelId="{30DDB2B2-A6EB-4D65-BAC4-1D8381C5E783}" type="presParOf" srcId="{99561040-B2ED-4AD3-A086-044138C41A09}" destId="{72B48A45-6E0A-4A6E-B988-2A8C20B106B0}" srcOrd="3" destOrd="0" presId="urn:microsoft.com/office/officeart/2005/8/layout/list1"/>
    <dgm:cxn modelId="{E4501089-9DA4-42C6-96F8-9EBC923E33E6}" type="presParOf" srcId="{99561040-B2ED-4AD3-A086-044138C41A09}" destId="{AF3B04D4-9334-4940-8EF6-9A915C175585}" srcOrd="4" destOrd="0" presId="urn:microsoft.com/office/officeart/2005/8/layout/list1"/>
    <dgm:cxn modelId="{2768C7B1-8483-4946-BD4F-1A3DBE1B8B98}" type="presParOf" srcId="{AF3B04D4-9334-4940-8EF6-9A915C175585}" destId="{36FF033F-50F2-44EC-B2A2-2AEE6D32036D}" srcOrd="0" destOrd="0" presId="urn:microsoft.com/office/officeart/2005/8/layout/list1"/>
    <dgm:cxn modelId="{97CE5719-5A34-4797-B273-56334AE23CDF}" type="presParOf" srcId="{AF3B04D4-9334-4940-8EF6-9A915C175585}" destId="{7F592BAA-2357-4CE5-8B2F-B70F3F45B5F3}" srcOrd="1" destOrd="0" presId="urn:microsoft.com/office/officeart/2005/8/layout/list1"/>
    <dgm:cxn modelId="{EE1FF105-58CA-4359-8B46-2EB8136FE2EB}" type="presParOf" srcId="{99561040-B2ED-4AD3-A086-044138C41A09}" destId="{A9A5971E-7574-468D-BED7-607094A6C9C6}" srcOrd="5" destOrd="0" presId="urn:microsoft.com/office/officeart/2005/8/layout/list1"/>
    <dgm:cxn modelId="{A7E81185-5FC2-4226-8032-71C3D28168F4}" type="presParOf" srcId="{99561040-B2ED-4AD3-A086-044138C41A09}" destId="{02D302E9-AA89-46EF-A1F2-852BAB7F2957}" srcOrd="6" destOrd="0" presId="urn:microsoft.com/office/officeart/2005/8/layout/list1"/>
    <dgm:cxn modelId="{13C177A5-9996-4E6C-A95F-392F065A8470}" type="presParOf" srcId="{99561040-B2ED-4AD3-A086-044138C41A09}" destId="{AF428893-206C-4F0A-9397-F26D213AA4D6}" srcOrd="7" destOrd="0" presId="urn:microsoft.com/office/officeart/2005/8/layout/list1"/>
    <dgm:cxn modelId="{DC1CB60A-2159-4E09-9F2D-9390B2CA652F}" type="presParOf" srcId="{99561040-B2ED-4AD3-A086-044138C41A09}" destId="{5B371C5B-41E7-4899-9E2F-5C5371992D02}" srcOrd="8" destOrd="0" presId="urn:microsoft.com/office/officeart/2005/8/layout/list1"/>
    <dgm:cxn modelId="{39BDAE79-D1CF-40A7-8102-503196E23E28}" type="presParOf" srcId="{5B371C5B-41E7-4899-9E2F-5C5371992D02}" destId="{91EBD928-4D72-4923-B6CE-52AC4CC6D30C}" srcOrd="0" destOrd="0" presId="urn:microsoft.com/office/officeart/2005/8/layout/list1"/>
    <dgm:cxn modelId="{73E28B7D-2432-41F7-AB02-A5DB712B0ADF}" type="presParOf" srcId="{5B371C5B-41E7-4899-9E2F-5C5371992D02}" destId="{EDD37C6B-78DB-4740-AB1D-3A900748198C}" srcOrd="1" destOrd="0" presId="urn:microsoft.com/office/officeart/2005/8/layout/list1"/>
    <dgm:cxn modelId="{769941CB-D4B3-4E73-98E2-A376E1E60BA7}" type="presParOf" srcId="{99561040-B2ED-4AD3-A086-044138C41A09}" destId="{41884AA3-9FD5-4E2D-A41A-42DA105C5DCD}" srcOrd="9" destOrd="0" presId="urn:microsoft.com/office/officeart/2005/8/layout/list1"/>
    <dgm:cxn modelId="{30560EE1-0A15-43EA-BE83-B6C14844DEDD}" type="presParOf" srcId="{99561040-B2ED-4AD3-A086-044138C41A09}" destId="{B4E3844E-7FA4-460D-BFF3-869B57DE5494}" srcOrd="10" destOrd="0" presId="urn:microsoft.com/office/officeart/2005/8/layout/list1"/>
    <dgm:cxn modelId="{7CE0D54D-7944-47D1-BC61-34104A5935B3}" type="presParOf" srcId="{99561040-B2ED-4AD3-A086-044138C41A09}" destId="{793594C4-7742-4F33-B8AA-6D00B1449236}" srcOrd="11" destOrd="0" presId="urn:microsoft.com/office/officeart/2005/8/layout/list1"/>
    <dgm:cxn modelId="{56747F47-BEFC-4C4F-BE0C-3C631B405AE0}" type="presParOf" srcId="{99561040-B2ED-4AD3-A086-044138C41A09}" destId="{FD190073-D42B-414B-ADAE-7C2F6C41E367}" srcOrd="12" destOrd="0" presId="urn:microsoft.com/office/officeart/2005/8/layout/list1"/>
    <dgm:cxn modelId="{843E0808-5B41-4D0F-B289-B1B8748D83C5}" type="presParOf" srcId="{FD190073-D42B-414B-ADAE-7C2F6C41E367}" destId="{EC971CC2-850A-4C75-AF2D-40A4E33D6D88}" srcOrd="0" destOrd="0" presId="urn:microsoft.com/office/officeart/2005/8/layout/list1"/>
    <dgm:cxn modelId="{CBC2ED9A-8438-4061-B2DB-04887CB1C3C6}" type="presParOf" srcId="{FD190073-D42B-414B-ADAE-7C2F6C41E367}" destId="{4AD9BB93-9D24-4F10-B5B4-D110DBD5682F}" srcOrd="1" destOrd="0" presId="urn:microsoft.com/office/officeart/2005/8/layout/list1"/>
    <dgm:cxn modelId="{66DE548D-999A-448A-B0CB-CE541F5DC109}" type="presParOf" srcId="{99561040-B2ED-4AD3-A086-044138C41A09}" destId="{3EB64F3D-488F-4973-AA08-8E856F06E678}" srcOrd="13" destOrd="0" presId="urn:microsoft.com/office/officeart/2005/8/layout/list1"/>
    <dgm:cxn modelId="{6694B2AD-EC2C-43BF-8875-803867D34A09}" type="presParOf" srcId="{99561040-B2ED-4AD3-A086-044138C41A09}" destId="{B7F00DE0-6066-45B5-87A1-4F21C07687E1}" srcOrd="14" destOrd="0" presId="urn:microsoft.com/office/officeart/2005/8/layout/list1"/>
    <dgm:cxn modelId="{34BE4107-D512-4CC7-AD52-C39CCCEADE80}" type="presParOf" srcId="{99561040-B2ED-4AD3-A086-044138C41A09}" destId="{FF39FAFD-2D40-4D8A-B339-27484B762099}" srcOrd="15" destOrd="0" presId="urn:microsoft.com/office/officeart/2005/8/layout/list1"/>
    <dgm:cxn modelId="{A4943208-468E-4E8B-8DA2-284CAAED6CFB}" type="presParOf" srcId="{99561040-B2ED-4AD3-A086-044138C41A09}" destId="{E8543609-8AA6-4F89-AA6F-CB0715B39B96}" srcOrd="16" destOrd="0" presId="urn:microsoft.com/office/officeart/2005/8/layout/list1"/>
    <dgm:cxn modelId="{04CC010F-E6DE-4B28-BCCC-CCFC7869ED42}" type="presParOf" srcId="{E8543609-8AA6-4F89-AA6F-CB0715B39B96}" destId="{A8EC0EE1-3462-4DE1-8ABC-ADF597F2424A}" srcOrd="0" destOrd="0" presId="urn:microsoft.com/office/officeart/2005/8/layout/list1"/>
    <dgm:cxn modelId="{FBADE35B-09D0-4D65-B8EC-514B151E23AE}" type="presParOf" srcId="{E8543609-8AA6-4F89-AA6F-CB0715B39B96}" destId="{C9EF3763-BF28-4160-8879-299C7A8F526E}" srcOrd="1" destOrd="0" presId="urn:microsoft.com/office/officeart/2005/8/layout/list1"/>
    <dgm:cxn modelId="{BBD8C24C-E4CA-4544-BA88-FC642FBE587A}" type="presParOf" srcId="{99561040-B2ED-4AD3-A086-044138C41A09}" destId="{381FBF05-7DB5-479D-96D7-73B78A3C3A24}" srcOrd="17" destOrd="0" presId="urn:microsoft.com/office/officeart/2005/8/layout/list1"/>
    <dgm:cxn modelId="{29A9F584-089C-46B5-B82A-98D8ECA8E37F}" type="presParOf" srcId="{99561040-B2ED-4AD3-A086-044138C41A09}" destId="{6DFADFA0-D584-4C3E-BD70-16C92EDAA199}" srcOrd="18" destOrd="0" presId="urn:microsoft.com/office/officeart/2005/8/layout/list1"/>
    <dgm:cxn modelId="{C26F82CB-CE24-4E93-97F4-7AA4766E7F37}" type="presParOf" srcId="{99561040-B2ED-4AD3-A086-044138C41A09}" destId="{E16A1C53-481E-4E6D-AEF7-E41B884728FD}" srcOrd="19" destOrd="0" presId="urn:microsoft.com/office/officeart/2005/8/layout/list1"/>
    <dgm:cxn modelId="{87941417-C31E-4E94-9A02-66DB2C0A5F6A}" type="presParOf" srcId="{99561040-B2ED-4AD3-A086-044138C41A09}" destId="{8EF8B652-3545-4F00-81DD-7C4D39DCF19E}" srcOrd="20" destOrd="0" presId="urn:microsoft.com/office/officeart/2005/8/layout/list1"/>
    <dgm:cxn modelId="{D2B73C56-EFFC-4096-99E9-E96578CA8D26}" type="presParOf" srcId="{8EF8B652-3545-4F00-81DD-7C4D39DCF19E}" destId="{C107F594-B305-43AA-8890-B5C528E32AB1}" srcOrd="0" destOrd="0" presId="urn:microsoft.com/office/officeart/2005/8/layout/list1"/>
    <dgm:cxn modelId="{71952CEF-B879-4D5F-9400-4A80AEAD7464}" type="presParOf" srcId="{8EF8B652-3545-4F00-81DD-7C4D39DCF19E}" destId="{2DF127E3-4F56-4DEA-B794-F9E0172054DC}" srcOrd="1" destOrd="0" presId="urn:microsoft.com/office/officeart/2005/8/layout/list1"/>
    <dgm:cxn modelId="{BCF46EA6-E582-4584-80E9-BE6CDF0B3226}" type="presParOf" srcId="{99561040-B2ED-4AD3-A086-044138C41A09}" destId="{1F7D6DDE-B96A-4FE9-8AF4-3685427DCAC2}" srcOrd="21" destOrd="0" presId="urn:microsoft.com/office/officeart/2005/8/layout/list1"/>
    <dgm:cxn modelId="{20D81333-2C91-4573-92C3-29ADEE6168D0}" type="presParOf" srcId="{99561040-B2ED-4AD3-A086-044138C41A09}" destId="{58DBBCA4-A082-4376-BA3B-064725B6C135}" srcOrd="22" destOrd="0" presId="urn:microsoft.com/office/officeart/2005/8/layout/list1"/>
    <dgm:cxn modelId="{CE8B530E-AFF8-4B05-8AE6-00F91EC9609B}" type="presParOf" srcId="{99561040-B2ED-4AD3-A086-044138C41A09}" destId="{A9C6358B-0088-401A-83D9-E612A1669D72}" srcOrd="23" destOrd="0" presId="urn:microsoft.com/office/officeart/2005/8/layout/list1"/>
    <dgm:cxn modelId="{102394EC-F858-4A76-9CB0-C85E4FAF0E16}" type="presParOf" srcId="{99561040-B2ED-4AD3-A086-044138C41A09}" destId="{97EC1524-1B01-45B2-88CB-A88CB0938618}" srcOrd="24" destOrd="0" presId="urn:microsoft.com/office/officeart/2005/8/layout/list1"/>
    <dgm:cxn modelId="{4FF7B64E-9710-4790-AFA7-DE38982AFF90}" type="presParOf" srcId="{97EC1524-1B01-45B2-88CB-A88CB0938618}" destId="{62B7091A-98E1-4EFD-9721-BDA1C368E3AD}" srcOrd="0" destOrd="0" presId="urn:microsoft.com/office/officeart/2005/8/layout/list1"/>
    <dgm:cxn modelId="{168A95DD-B3F9-4A2E-A784-23D65CBC5694}" type="presParOf" srcId="{97EC1524-1B01-45B2-88CB-A88CB0938618}" destId="{D631CAB2-8D1F-41C0-926C-0282502AB05B}" srcOrd="1" destOrd="0" presId="urn:microsoft.com/office/officeart/2005/8/layout/list1"/>
    <dgm:cxn modelId="{B54B87A5-94F3-41A4-9D96-82D0423C97AA}" type="presParOf" srcId="{99561040-B2ED-4AD3-A086-044138C41A09}" destId="{3A4D7457-A893-4B9D-9BF3-B8318169DFC5}" srcOrd="25" destOrd="0" presId="urn:microsoft.com/office/officeart/2005/8/layout/list1"/>
    <dgm:cxn modelId="{92429913-B4BC-40FD-83CD-349C327340E3}" type="presParOf" srcId="{99561040-B2ED-4AD3-A086-044138C41A09}" destId="{8B4473F8-24E2-4BF4-90A5-546D82776F98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FEC685-3393-4411-8374-DE80DF8B46AB}" type="doc">
      <dgm:prSet loTypeId="urn:microsoft.com/office/officeart/2005/8/layout/vList4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1A6129E-938D-4ACB-A2B3-F730B02675F2}">
      <dgm:prSet phldrT="[Text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l"/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Основным преимуществом контрейлерных  и контрейлерных перевозок является соответствие транспортным технологиям по принципу «</a:t>
          </a:r>
          <a:r>
            <a:rPr lang="ru-RU" sz="22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от двери до двери</a:t>
          </a:r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», «</a:t>
          </a:r>
          <a:r>
            <a:rPr lang="ru-RU" sz="22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точно в срок</a:t>
          </a:r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»</a:t>
          </a:r>
          <a:endParaRPr lang="en-US" sz="2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D080BD8E-0D19-457E-BDA6-1255A621A09D}" type="parTrans" cxnId="{7F2ACD1F-6102-48E5-9540-7BAD5648218C}">
      <dgm:prSet/>
      <dgm:spPr/>
      <dgm:t>
        <a:bodyPr/>
        <a:lstStyle/>
        <a:p>
          <a:endParaRPr lang="en-US"/>
        </a:p>
      </dgm:t>
    </dgm:pt>
    <dgm:pt modelId="{C82F2C7A-BFA9-4338-84B4-93CE6AC35DF7}" type="sibTrans" cxnId="{7F2ACD1F-6102-48E5-9540-7BAD5648218C}">
      <dgm:prSet/>
      <dgm:spPr/>
      <dgm:t>
        <a:bodyPr/>
        <a:lstStyle/>
        <a:p>
          <a:endParaRPr lang="en-US"/>
        </a:p>
      </dgm:t>
    </dgm:pt>
    <dgm:pt modelId="{64E7C898-1842-4F28-B93D-B125DD702368}">
      <dgm:prSet phldrT="[Text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Не менее важен </a:t>
          </a:r>
          <a:r>
            <a:rPr lang="ru-RU" sz="22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экологический фактор</a:t>
          </a:r>
          <a:endParaRPr lang="ru-RU" sz="2200" dirty="0" smtClean="0">
            <a:solidFill>
              <a:schemeClr val="tx2">
                <a:lumMod val="75000"/>
              </a:schemeClr>
            </a:solidFill>
            <a:latin typeface="Cambria" pitchFamily="18" charset="0"/>
            <a:ea typeface="+mn-ea"/>
            <a:cs typeface="+mn-cs"/>
          </a:endParaRP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Согласно проведенным исследованиям, на один тонно-километр выбросы </a:t>
          </a:r>
          <a:r>
            <a:rPr lang="ru-RU" sz="22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вредных газов </a:t>
          </a:r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в атмосферу у грузового автотранспорта почти в </a:t>
          </a:r>
          <a:r>
            <a:rPr lang="ru-RU" sz="22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4 раза выше</a:t>
          </a:r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, чем на железнодорожном транспорте</a:t>
          </a:r>
          <a:endParaRPr lang="en-US" sz="2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3F6DBA9D-D22B-4D97-9CE0-46E103C3DF7A}" type="parTrans" cxnId="{DC9A00A7-A181-4AF3-A9D0-076B96FA1D93}">
      <dgm:prSet/>
      <dgm:spPr/>
      <dgm:t>
        <a:bodyPr/>
        <a:lstStyle/>
        <a:p>
          <a:endParaRPr lang="en-US"/>
        </a:p>
      </dgm:t>
    </dgm:pt>
    <dgm:pt modelId="{2508D56E-CEB1-430C-8075-E130D717428D}" type="sibTrans" cxnId="{DC9A00A7-A181-4AF3-A9D0-076B96FA1D93}">
      <dgm:prSet/>
      <dgm:spPr/>
      <dgm:t>
        <a:bodyPr/>
        <a:lstStyle/>
        <a:p>
          <a:endParaRPr lang="en-US"/>
        </a:p>
      </dgm:t>
    </dgm:pt>
    <dgm:pt modelId="{6F4B9BF3-466C-46AC-9929-6307FD186825}">
      <dgm:prSet phldrT="[Text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just"/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Развитие контрейлерных перевозок положительно повлияет на улучшение ситуации, связанной с </a:t>
          </a:r>
          <a:r>
            <a:rPr lang="ru-RU" sz="22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безопасностью дорожного движения</a:t>
          </a:r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, что в свою очередь </a:t>
          </a:r>
          <a:r>
            <a:rPr lang="ru-RU" sz="22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снизит социальный и экономический ущерб</a:t>
          </a:r>
          <a:endParaRPr lang="en-US" sz="22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227E396C-FFE3-452E-82F3-F61E06190495}" type="parTrans" cxnId="{19D58178-9081-4149-8EB6-97DAB4822974}">
      <dgm:prSet/>
      <dgm:spPr/>
      <dgm:t>
        <a:bodyPr/>
        <a:lstStyle/>
        <a:p>
          <a:endParaRPr lang="en-US"/>
        </a:p>
      </dgm:t>
    </dgm:pt>
    <dgm:pt modelId="{286AA09C-A939-4D8C-A823-18C60F168BBD}" type="sibTrans" cxnId="{19D58178-9081-4149-8EB6-97DAB4822974}">
      <dgm:prSet/>
      <dgm:spPr/>
      <dgm:t>
        <a:bodyPr/>
        <a:lstStyle/>
        <a:p>
          <a:endParaRPr lang="en-US"/>
        </a:p>
      </dgm:t>
    </dgm:pt>
    <dgm:pt modelId="{98BD6A97-EE54-4EE3-847F-34083ADDF2A9}" type="pres">
      <dgm:prSet presAssocID="{0FFEC685-3393-4411-8374-DE80DF8B46A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1323C94-08B8-4560-84E4-6ECB372648FC}" type="pres">
      <dgm:prSet presAssocID="{51A6129E-938D-4ACB-A2B3-F730B02675F2}" presName="comp" presStyleCnt="0"/>
      <dgm:spPr/>
    </dgm:pt>
    <dgm:pt modelId="{7E221851-D6EF-46B9-BEA4-0CA7C0CD8828}" type="pres">
      <dgm:prSet presAssocID="{51A6129E-938D-4ACB-A2B3-F730B02675F2}" presName="box" presStyleLbl="node1" presStyleIdx="0" presStyleCnt="3" custScaleY="96852" custLinFactNeighborX="-11615" custLinFactNeighborY="-14542"/>
      <dgm:spPr/>
      <dgm:t>
        <a:bodyPr/>
        <a:lstStyle/>
        <a:p>
          <a:endParaRPr lang="en-US"/>
        </a:p>
      </dgm:t>
    </dgm:pt>
    <dgm:pt modelId="{A43FEC62-DA74-4860-82E4-3718FD3592F0}" type="pres">
      <dgm:prSet presAssocID="{51A6129E-938D-4ACB-A2B3-F730B02675F2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1B87C79-EC65-4861-A1AB-476F13759CA0}" type="pres">
      <dgm:prSet presAssocID="{51A6129E-938D-4ACB-A2B3-F730B02675F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6E7ADA-4985-4915-B0F3-00F9857BD822}" type="pres">
      <dgm:prSet presAssocID="{C82F2C7A-BFA9-4338-84B4-93CE6AC35DF7}" presName="spacer" presStyleCnt="0"/>
      <dgm:spPr/>
    </dgm:pt>
    <dgm:pt modelId="{D78D0B5E-9A5B-4A1F-98F6-818009E1D45B}" type="pres">
      <dgm:prSet presAssocID="{64E7C898-1842-4F28-B93D-B125DD702368}" presName="comp" presStyleCnt="0"/>
      <dgm:spPr/>
    </dgm:pt>
    <dgm:pt modelId="{0242D693-5B48-4ABE-9A3C-5D8A33E84AFD}" type="pres">
      <dgm:prSet presAssocID="{64E7C898-1842-4F28-B93D-B125DD702368}" presName="box" presStyleLbl="node1" presStyleIdx="1" presStyleCnt="3" custScaleY="111225"/>
      <dgm:spPr/>
      <dgm:t>
        <a:bodyPr/>
        <a:lstStyle/>
        <a:p>
          <a:endParaRPr lang="en-US"/>
        </a:p>
      </dgm:t>
    </dgm:pt>
    <dgm:pt modelId="{F038B6FF-FE11-4A7B-A645-473A874FF065}" type="pres">
      <dgm:prSet presAssocID="{64E7C898-1842-4F28-B93D-B125DD702368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336718F-4216-449D-A6F2-E1F618CEC5F1}" type="pres">
      <dgm:prSet presAssocID="{64E7C898-1842-4F28-B93D-B125DD70236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0F987B-C81E-4198-9DB6-9E8212CD9407}" type="pres">
      <dgm:prSet presAssocID="{2508D56E-CEB1-430C-8075-E130D717428D}" presName="spacer" presStyleCnt="0"/>
      <dgm:spPr/>
    </dgm:pt>
    <dgm:pt modelId="{43FB66AF-2060-4149-A893-139DCC49C86A}" type="pres">
      <dgm:prSet presAssocID="{6F4B9BF3-466C-46AC-9929-6307FD186825}" presName="comp" presStyleCnt="0"/>
      <dgm:spPr/>
    </dgm:pt>
    <dgm:pt modelId="{CF1F86EB-7ADE-47DC-8DE0-FD477F37B87B}" type="pres">
      <dgm:prSet presAssocID="{6F4B9BF3-466C-46AC-9929-6307FD186825}" presName="box" presStyleLbl="node1" presStyleIdx="2" presStyleCnt="3"/>
      <dgm:spPr/>
      <dgm:t>
        <a:bodyPr/>
        <a:lstStyle/>
        <a:p>
          <a:endParaRPr lang="en-US"/>
        </a:p>
      </dgm:t>
    </dgm:pt>
    <dgm:pt modelId="{5551CAB4-74B8-4E68-B3E8-BF26D05104A0}" type="pres">
      <dgm:prSet presAssocID="{6F4B9BF3-466C-46AC-9929-6307FD186825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2B39AE6-16BB-4875-A250-CEA8EB493484}" type="pres">
      <dgm:prSet presAssocID="{6F4B9BF3-466C-46AC-9929-6307FD18682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219FD9-25D5-46EA-A4F1-C7688AD551A6}" type="presOf" srcId="{6F4B9BF3-466C-46AC-9929-6307FD186825}" destId="{CF1F86EB-7ADE-47DC-8DE0-FD477F37B87B}" srcOrd="0" destOrd="0" presId="urn:microsoft.com/office/officeart/2005/8/layout/vList4"/>
    <dgm:cxn modelId="{44D53AAD-C23C-4CB9-A643-E650D7251336}" type="presOf" srcId="{64E7C898-1842-4F28-B93D-B125DD702368}" destId="{0242D693-5B48-4ABE-9A3C-5D8A33E84AFD}" srcOrd="0" destOrd="0" presId="urn:microsoft.com/office/officeart/2005/8/layout/vList4"/>
    <dgm:cxn modelId="{534E01A7-44E7-418F-B953-CD921B9B9794}" type="presOf" srcId="{0FFEC685-3393-4411-8374-DE80DF8B46AB}" destId="{98BD6A97-EE54-4EE3-847F-34083ADDF2A9}" srcOrd="0" destOrd="0" presId="urn:microsoft.com/office/officeart/2005/8/layout/vList4"/>
    <dgm:cxn modelId="{C40562DE-8175-4C96-A9B6-D82FA8FC0BA5}" type="presOf" srcId="{64E7C898-1842-4F28-B93D-B125DD702368}" destId="{3336718F-4216-449D-A6F2-E1F618CEC5F1}" srcOrd="1" destOrd="0" presId="urn:microsoft.com/office/officeart/2005/8/layout/vList4"/>
    <dgm:cxn modelId="{88D7D403-D42B-4F7A-8EA1-2A39F40776C7}" type="presOf" srcId="{51A6129E-938D-4ACB-A2B3-F730B02675F2}" destId="{7E221851-D6EF-46B9-BEA4-0CA7C0CD8828}" srcOrd="0" destOrd="0" presId="urn:microsoft.com/office/officeart/2005/8/layout/vList4"/>
    <dgm:cxn modelId="{7F2ACD1F-6102-48E5-9540-7BAD5648218C}" srcId="{0FFEC685-3393-4411-8374-DE80DF8B46AB}" destId="{51A6129E-938D-4ACB-A2B3-F730B02675F2}" srcOrd="0" destOrd="0" parTransId="{D080BD8E-0D19-457E-BDA6-1255A621A09D}" sibTransId="{C82F2C7A-BFA9-4338-84B4-93CE6AC35DF7}"/>
    <dgm:cxn modelId="{B84FADA6-D633-4D48-91B1-21E79448CD1D}" type="presOf" srcId="{6F4B9BF3-466C-46AC-9929-6307FD186825}" destId="{E2B39AE6-16BB-4875-A250-CEA8EB493484}" srcOrd="1" destOrd="0" presId="urn:microsoft.com/office/officeart/2005/8/layout/vList4"/>
    <dgm:cxn modelId="{19D58178-9081-4149-8EB6-97DAB4822974}" srcId="{0FFEC685-3393-4411-8374-DE80DF8B46AB}" destId="{6F4B9BF3-466C-46AC-9929-6307FD186825}" srcOrd="2" destOrd="0" parTransId="{227E396C-FFE3-452E-82F3-F61E06190495}" sibTransId="{286AA09C-A939-4D8C-A823-18C60F168BBD}"/>
    <dgm:cxn modelId="{DC9A00A7-A181-4AF3-A9D0-076B96FA1D93}" srcId="{0FFEC685-3393-4411-8374-DE80DF8B46AB}" destId="{64E7C898-1842-4F28-B93D-B125DD702368}" srcOrd="1" destOrd="0" parTransId="{3F6DBA9D-D22B-4D97-9CE0-46E103C3DF7A}" sibTransId="{2508D56E-CEB1-430C-8075-E130D717428D}"/>
    <dgm:cxn modelId="{ADFE7602-5D87-4727-96EC-CEE7FB3995E6}" type="presOf" srcId="{51A6129E-938D-4ACB-A2B3-F730B02675F2}" destId="{01B87C79-EC65-4861-A1AB-476F13759CA0}" srcOrd="1" destOrd="0" presId="urn:microsoft.com/office/officeart/2005/8/layout/vList4"/>
    <dgm:cxn modelId="{62B7928D-1199-425E-BF3A-E61D3B2A4ED9}" type="presParOf" srcId="{98BD6A97-EE54-4EE3-847F-34083ADDF2A9}" destId="{81323C94-08B8-4560-84E4-6ECB372648FC}" srcOrd="0" destOrd="0" presId="urn:microsoft.com/office/officeart/2005/8/layout/vList4"/>
    <dgm:cxn modelId="{E81B5FB5-8F38-4350-B1A5-D8F5D6B4412B}" type="presParOf" srcId="{81323C94-08B8-4560-84E4-6ECB372648FC}" destId="{7E221851-D6EF-46B9-BEA4-0CA7C0CD8828}" srcOrd="0" destOrd="0" presId="urn:microsoft.com/office/officeart/2005/8/layout/vList4"/>
    <dgm:cxn modelId="{B7EDE059-A8B6-4B61-A1C5-1BA8C7A3D5B2}" type="presParOf" srcId="{81323C94-08B8-4560-84E4-6ECB372648FC}" destId="{A43FEC62-DA74-4860-82E4-3718FD3592F0}" srcOrd="1" destOrd="0" presId="urn:microsoft.com/office/officeart/2005/8/layout/vList4"/>
    <dgm:cxn modelId="{53CC9947-4F63-488B-9B42-1A5F5A3496F1}" type="presParOf" srcId="{81323C94-08B8-4560-84E4-6ECB372648FC}" destId="{01B87C79-EC65-4861-A1AB-476F13759CA0}" srcOrd="2" destOrd="0" presId="urn:microsoft.com/office/officeart/2005/8/layout/vList4"/>
    <dgm:cxn modelId="{A7EAE444-9F80-41D9-9213-D3268D2A4FF4}" type="presParOf" srcId="{98BD6A97-EE54-4EE3-847F-34083ADDF2A9}" destId="{126E7ADA-4985-4915-B0F3-00F9857BD822}" srcOrd="1" destOrd="0" presId="urn:microsoft.com/office/officeart/2005/8/layout/vList4"/>
    <dgm:cxn modelId="{31E531FD-11A9-4B79-8F94-6DDB65B42A7F}" type="presParOf" srcId="{98BD6A97-EE54-4EE3-847F-34083ADDF2A9}" destId="{D78D0B5E-9A5B-4A1F-98F6-818009E1D45B}" srcOrd="2" destOrd="0" presId="urn:microsoft.com/office/officeart/2005/8/layout/vList4"/>
    <dgm:cxn modelId="{2E4C2772-FCE5-46E8-9EE2-1CECFB3A013E}" type="presParOf" srcId="{D78D0B5E-9A5B-4A1F-98F6-818009E1D45B}" destId="{0242D693-5B48-4ABE-9A3C-5D8A33E84AFD}" srcOrd="0" destOrd="0" presId="urn:microsoft.com/office/officeart/2005/8/layout/vList4"/>
    <dgm:cxn modelId="{E6920538-5BF0-4601-B81A-A21E507A2C31}" type="presParOf" srcId="{D78D0B5E-9A5B-4A1F-98F6-818009E1D45B}" destId="{F038B6FF-FE11-4A7B-A645-473A874FF065}" srcOrd="1" destOrd="0" presId="urn:microsoft.com/office/officeart/2005/8/layout/vList4"/>
    <dgm:cxn modelId="{CBD2C748-C24E-490D-BE63-8976CA7C6628}" type="presParOf" srcId="{D78D0B5E-9A5B-4A1F-98F6-818009E1D45B}" destId="{3336718F-4216-449D-A6F2-E1F618CEC5F1}" srcOrd="2" destOrd="0" presId="urn:microsoft.com/office/officeart/2005/8/layout/vList4"/>
    <dgm:cxn modelId="{9ADFFBC9-E68F-4520-A08E-FF8BDE641E53}" type="presParOf" srcId="{98BD6A97-EE54-4EE3-847F-34083ADDF2A9}" destId="{A30F987B-C81E-4198-9DB6-9E8212CD9407}" srcOrd="3" destOrd="0" presId="urn:microsoft.com/office/officeart/2005/8/layout/vList4"/>
    <dgm:cxn modelId="{20B0CF2F-8252-48FB-BA37-16C2698F28A6}" type="presParOf" srcId="{98BD6A97-EE54-4EE3-847F-34083ADDF2A9}" destId="{43FB66AF-2060-4149-A893-139DCC49C86A}" srcOrd="4" destOrd="0" presId="urn:microsoft.com/office/officeart/2005/8/layout/vList4"/>
    <dgm:cxn modelId="{25268A52-4BD5-49A3-895D-D68933F7F8E4}" type="presParOf" srcId="{43FB66AF-2060-4149-A893-139DCC49C86A}" destId="{CF1F86EB-7ADE-47DC-8DE0-FD477F37B87B}" srcOrd="0" destOrd="0" presId="urn:microsoft.com/office/officeart/2005/8/layout/vList4"/>
    <dgm:cxn modelId="{38F4A368-F7B4-482B-832F-6CA3591793F0}" type="presParOf" srcId="{43FB66AF-2060-4149-A893-139DCC49C86A}" destId="{5551CAB4-74B8-4E68-B3E8-BF26D05104A0}" srcOrd="1" destOrd="0" presId="urn:microsoft.com/office/officeart/2005/8/layout/vList4"/>
    <dgm:cxn modelId="{C4DEC9AB-1028-4E36-A478-BDB97F242D09}" type="presParOf" srcId="{43FB66AF-2060-4149-A893-139DCC49C86A}" destId="{E2B39AE6-16BB-4875-A250-CEA8EB49348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BEABC84-76D8-4638-A23D-D0D1991481F9}" type="doc">
      <dgm:prSet loTypeId="urn:microsoft.com/office/officeart/2008/layout/PictureStrips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01F0A50-0A52-4B0C-8C33-1AE0CD82926B}">
      <dgm:prSet phldrT="[Text]" custT="1"/>
      <dgm:spPr/>
      <dgm:t>
        <a:bodyPr/>
        <a:lstStyle/>
        <a:p>
          <a:pPr algn="ctr"/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Постоянные </a:t>
          </a:r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очереди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грузовиков с грузами на </a:t>
          </a:r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границах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порой достигающие до </a:t>
          </a:r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20 км 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и преодолеваемые за </a:t>
          </a:r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2-3 суток</a:t>
          </a:r>
          <a:endParaRPr lang="en-US" sz="20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6E7BB3AA-0C87-4084-8AF2-D84677CE7D45}" type="parTrans" cxnId="{371911B3-413A-4A8C-B64C-CC988ABC877C}">
      <dgm:prSet/>
      <dgm:spPr/>
      <dgm:t>
        <a:bodyPr/>
        <a:lstStyle/>
        <a:p>
          <a:endParaRPr lang="en-US"/>
        </a:p>
      </dgm:t>
    </dgm:pt>
    <dgm:pt modelId="{29D079C1-E112-4177-BC47-ED7830A9D7BD}" type="sibTrans" cxnId="{371911B3-413A-4A8C-B64C-CC988ABC877C}">
      <dgm:prSet/>
      <dgm:spPr/>
      <dgm:t>
        <a:bodyPr/>
        <a:lstStyle/>
        <a:p>
          <a:endParaRPr lang="en-US"/>
        </a:p>
      </dgm:t>
    </dgm:pt>
    <dgm:pt modelId="{5B413B8D-7886-458E-BEEC-350EAD94E113}">
      <dgm:prSet phldrT="[Text]"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Ухудшение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состояния автомобильных </a:t>
          </a:r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дорог</a:t>
          </a:r>
          <a:endParaRPr lang="lt-LT" sz="2000" b="1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algn="ctr"/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Крупные затраты 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на авторемонтные работы</a:t>
          </a:r>
          <a:endParaRPr lang="en-US" sz="20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59529229-1364-4140-9BE5-5CC0A115144C}" type="parTrans" cxnId="{8DAB51B6-BC61-4304-B635-AB1C3E8615D8}">
      <dgm:prSet/>
      <dgm:spPr/>
      <dgm:t>
        <a:bodyPr/>
        <a:lstStyle/>
        <a:p>
          <a:endParaRPr lang="en-US"/>
        </a:p>
      </dgm:t>
    </dgm:pt>
    <dgm:pt modelId="{5B05D4E6-87DC-47BF-8AAF-AEA32E907405}" type="sibTrans" cxnId="{8DAB51B6-BC61-4304-B635-AB1C3E8615D8}">
      <dgm:prSet/>
      <dgm:spPr/>
      <dgm:t>
        <a:bodyPr/>
        <a:lstStyle/>
        <a:p>
          <a:endParaRPr lang="en-US"/>
        </a:p>
      </dgm:t>
    </dgm:pt>
    <dgm:pt modelId="{518AB506-ED5B-4076-914F-C2B9B81A6507}">
      <dgm:prSet phldrT="[Text]"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Шум</a:t>
          </a:r>
          <a:endParaRPr lang="en-US" sz="2000" b="1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algn="ctr"/>
          <a:r>
            <a:rPr lang="ru-RU" sz="2000" b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Создает</a:t>
          </a:r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неудобства для жителей</a:t>
          </a:r>
          <a:endParaRPr lang="en-US" sz="20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BDA89CE2-79F3-41D7-A7CD-7F1AB274BC06}" type="parTrans" cxnId="{186C2990-9D22-49C1-AB2D-DD83097A1CED}">
      <dgm:prSet/>
      <dgm:spPr/>
      <dgm:t>
        <a:bodyPr/>
        <a:lstStyle/>
        <a:p>
          <a:endParaRPr lang="en-US"/>
        </a:p>
      </dgm:t>
    </dgm:pt>
    <dgm:pt modelId="{645135E0-2938-49B5-B039-C0B6EF4708AC}" type="sibTrans" cxnId="{186C2990-9D22-49C1-AB2D-DD83097A1CED}">
      <dgm:prSet/>
      <dgm:spPr/>
      <dgm:t>
        <a:bodyPr/>
        <a:lstStyle/>
        <a:p>
          <a:endParaRPr lang="en-US"/>
        </a:p>
      </dgm:t>
    </dgm:pt>
    <dgm:pt modelId="{F28C8A30-FC23-4BB7-A0CD-381DEFAD208E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Заторы</a:t>
          </a:r>
          <a:endParaRPr lang="lt-LT" sz="2000" b="1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algn="ctr"/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Улицы, перегруженные тяжелым транспортом</a:t>
          </a:r>
          <a:endParaRPr lang="en-US" sz="20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FB7F278F-13DE-4015-9F36-524833945EE4}" type="parTrans" cxnId="{3559FF46-9C2C-4419-98CA-51099E428C0E}">
      <dgm:prSet/>
      <dgm:spPr/>
      <dgm:t>
        <a:bodyPr/>
        <a:lstStyle/>
        <a:p>
          <a:endParaRPr lang="en-US"/>
        </a:p>
      </dgm:t>
    </dgm:pt>
    <dgm:pt modelId="{4D04BDC0-9563-48FD-902B-A21827B329C8}" type="sibTrans" cxnId="{3559FF46-9C2C-4419-98CA-51099E428C0E}">
      <dgm:prSet/>
      <dgm:spPr/>
      <dgm:t>
        <a:bodyPr/>
        <a:lstStyle/>
        <a:p>
          <a:endParaRPr lang="en-US"/>
        </a:p>
      </dgm:t>
    </dgm:pt>
    <dgm:pt modelId="{6B3BBD0C-1DB0-4FD8-BE02-6BB186138348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Загрязнение природы</a:t>
          </a:r>
          <a:endParaRPr lang="lt-LT" sz="2000" b="1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грузового автотранспорта почти в </a:t>
          </a:r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4 раза выше,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нежели поездами</a:t>
          </a:r>
          <a:endParaRPr lang="lt-LT" sz="20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lt-LT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(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 данным «Белой книги» Евросоюза )</a:t>
          </a:r>
          <a:endParaRPr lang="en-US" sz="20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02AB0580-3987-4127-B333-BFC78FBE2F35}" type="parTrans" cxnId="{46AD7D26-8513-4F3E-A66D-6C34A2FD0A2A}">
      <dgm:prSet/>
      <dgm:spPr/>
      <dgm:t>
        <a:bodyPr/>
        <a:lstStyle/>
        <a:p>
          <a:endParaRPr lang="en-US"/>
        </a:p>
      </dgm:t>
    </dgm:pt>
    <dgm:pt modelId="{BA00D650-1D52-42E4-A171-A46BFFBD49DF}" type="sibTrans" cxnId="{46AD7D26-8513-4F3E-A66D-6C34A2FD0A2A}">
      <dgm:prSet/>
      <dgm:spPr/>
      <dgm:t>
        <a:bodyPr/>
        <a:lstStyle/>
        <a:p>
          <a:endParaRPr lang="en-US"/>
        </a:p>
      </dgm:t>
    </dgm:pt>
    <dgm:pt modelId="{89FA2B2D-2A15-4D7A-AA67-32419894AD5B}" type="pres">
      <dgm:prSet presAssocID="{9BEABC84-76D8-4638-A23D-D0D1991481F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1E0EF5A-EC3C-41B9-9E43-32B2BEEB73CE}" type="pres">
      <dgm:prSet presAssocID="{601F0A50-0A52-4B0C-8C33-1AE0CD82926B}" presName="composite" presStyleCnt="0"/>
      <dgm:spPr/>
      <dgm:t>
        <a:bodyPr/>
        <a:lstStyle/>
        <a:p>
          <a:endParaRPr lang="en-US"/>
        </a:p>
      </dgm:t>
    </dgm:pt>
    <dgm:pt modelId="{DE9096CF-E245-4578-84B5-07EE50BD5A84}" type="pres">
      <dgm:prSet presAssocID="{601F0A50-0A52-4B0C-8C33-1AE0CD82926B}" presName="rect1" presStyleLbl="trAlignAcc1" presStyleIdx="0" presStyleCnt="5" custScaleX="1046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44AA29-E290-4B32-B356-2B8D0B6132CC}" type="pres">
      <dgm:prSet presAssocID="{601F0A50-0A52-4B0C-8C33-1AE0CD82926B}" presName="rect2" presStyleLbl="fgImgPlace1" presStyleIdx="0" presStyleCnt="5" custScaleX="127763" custScaleY="91824" custLinFactNeighborX="7297" custLinFactNeighborY="-4970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DB1F26"/>
          </a:solidFill>
        </a:ln>
      </dgm:spPr>
      <dgm:t>
        <a:bodyPr/>
        <a:lstStyle/>
        <a:p>
          <a:endParaRPr lang="en-US"/>
        </a:p>
      </dgm:t>
    </dgm:pt>
    <dgm:pt modelId="{D9B8543E-F31C-44DC-A625-D9F7EB7D90DC}" type="pres">
      <dgm:prSet presAssocID="{29D079C1-E112-4177-BC47-ED7830A9D7BD}" presName="sibTrans" presStyleCnt="0"/>
      <dgm:spPr/>
      <dgm:t>
        <a:bodyPr/>
        <a:lstStyle/>
        <a:p>
          <a:endParaRPr lang="en-US"/>
        </a:p>
      </dgm:t>
    </dgm:pt>
    <dgm:pt modelId="{AA928C3B-5D74-4CA7-90D3-3323135A8106}" type="pres">
      <dgm:prSet presAssocID="{5B413B8D-7886-458E-BEEC-350EAD94E113}" presName="composite" presStyleCnt="0"/>
      <dgm:spPr/>
      <dgm:t>
        <a:bodyPr/>
        <a:lstStyle/>
        <a:p>
          <a:endParaRPr lang="en-US"/>
        </a:p>
      </dgm:t>
    </dgm:pt>
    <dgm:pt modelId="{88BBC291-2F6E-4D74-A0EA-7885A8738025}" type="pres">
      <dgm:prSet presAssocID="{5B413B8D-7886-458E-BEEC-350EAD94E113}" presName="rect1" presStyleLbl="tr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579813-A992-4BB9-A4B1-ABEF3F5B35EF}" type="pres">
      <dgm:prSet presAssocID="{5B413B8D-7886-458E-BEEC-350EAD94E113}" presName="rect2" presStyleLbl="fgImgPlace1" presStyleIdx="1" presStyleCnt="5" custScaleX="132606" custScaleY="93421" custLinFactNeighborX="139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DB1F26"/>
          </a:solidFill>
        </a:ln>
      </dgm:spPr>
      <dgm:t>
        <a:bodyPr/>
        <a:lstStyle/>
        <a:p>
          <a:endParaRPr lang="en-US"/>
        </a:p>
      </dgm:t>
    </dgm:pt>
    <dgm:pt modelId="{EDA00667-CEB7-4646-8BCA-4250BA48BD3B}" type="pres">
      <dgm:prSet presAssocID="{5B05D4E6-87DC-47BF-8AAF-AEA32E907405}" presName="sibTrans" presStyleCnt="0"/>
      <dgm:spPr/>
      <dgm:t>
        <a:bodyPr/>
        <a:lstStyle/>
        <a:p>
          <a:endParaRPr lang="en-US"/>
        </a:p>
      </dgm:t>
    </dgm:pt>
    <dgm:pt modelId="{1C078C24-5B03-4083-8E83-CB8FC7CCB145}" type="pres">
      <dgm:prSet presAssocID="{518AB506-ED5B-4076-914F-C2B9B81A6507}" presName="composite" presStyleCnt="0"/>
      <dgm:spPr/>
      <dgm:t>
        <a:bodyPr/>
        <a:lstStyle/>
        <a:p>
          <a:endParaRPr lang="en-US"/>
        </a:p>
      </dgm:t>
    </dgm:pt>
    <dgm:pt modelId="{752442AE-B203-4059-B633-CF9DA7698415}" type="pres">
      <dgm:prSet presAssocID="{518AB506-ED5B-4076-914F-C2B9B81A6507}" presName="rect1" presStyleLbl="tr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4FA889-9F48-47BC-B3B2-4D974574D6AA}" type="pres">
      <dgm:prSet presAssocID="{518AB506-ED5B-4076-914F-C2B9B81A6507}" presName="rect2" presStyleLbl="fgImgPlace1" presStyleIdx="2" presStyleCnt="5" custScaleX="136978" custLinFactNeighborX="477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DB1F26"/>
          </a:solidFill>
        </a:ln>
      </dgm:spPr>
      <dgm:t>
        <a:bodyPr/>
        <a:lstStyle/>
        <a:p>
          <a:endParaRPr lang="en-US"/>
        </a:p>
      </dgm:t>
    </dgm:pt>
    <dgm:pt modelId="{B0B3523E-B2BA-47E4-A444-8EEEE36FCDCB}" type="pres">
      <dgm:prSet presAssocID="{645135E0-2938-49B5-B039-C0B6EF4708AC}" presName="sibTrans" presStyleCnt="0"/>
      <dgm:spPr/>
      <dgm:t>
        <a:bodyPr/>
        <a:lstStyle/>
        <a:p>
          <a:endParaRPr lang="en-US"/>
        </a:p>
      </dgm:t>
    </dgm:pt>
    <dgm:pt modelId="{33E9AF90-1FEB-441A-A722-0F6F8EA9A97D}" type="pres">
      <dgm:prSet presAssocID="{F28C8A30-FC23-4BB7-A0CD-381DEFAD208E}" presName="composite" presStyleCnt="0"/>
      <dgm:spPr/>
      <dgm:t>
        <a:bodyPr/>
        <a:lstStyle/>
        <a:p>
          <a:endParaRPr lang="en-US"/>
        </a:p>
      </dgm:t>
    </dgm:pt>
    <dgm:pt modelId="{30804439-F7A1-473B-A9F4-5041D329BCC1}" type="pres">
      <dgm:prSet presAssocID="{F28C8A30-FC23-4BB7-A0CD-381DEFAD208E}" presName="rect1" presStyleLbl="tr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BA0C81-061E-48F8-BB43-774B1CDDEF76}" type="pres">
      <dgm:prSet presAssocID="{F28C8A30-FC23-4BB7-A0CD-381DEFAD208E}" presName="rect2" presStyleLbl="fgImgPlace1" presStyleIdx="3" presStyleCnt="5" custScaleX="133139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DB1F26"/>
          </a:solidFill>
        </a:ln>
      </dgm:spPr>
      <dgm:t>
        <a:bodyPr/>
        <a:lstStyle/>
        <a:p>
          <a:endParaRPr lang="en-US"/>
        </a:p>
      </dgm:t>
    </dgm:pt>
    <dgm:pt modelId="{34A32DAB-378E-410F-BA86-D9351088F08F}" type="pres">
      <dgm:prSet presAssocID="{4D04BDC0-9563-48FD-902B-A21827B329C8}" presName="sibTrans" presStyleCnt="0"/>
      <dgm:spPr/>
      <dgm:t>
        <a:bodyPr/>
        <a:lstStyle/>
        <a:p>
          <a:endParaRPr lang="en-US"/>
        </a:p>
      </dgm:t>
    </dgm:pt>
    <dgm:pt modelId="{2B0D35E1-EBC1-4DD5-8CD7-1984CA369470}" type="pres">
      <dgm:prSet presAssocID="{6B3BBD0C-1DB0-4FD8-BE02-6BB186138348}" presName="composite" presStyleCnt="0"/>
      <dgm:spPr/>
      <dgm:t>
        <a:bodyPr/>
        <a:lstStyle/>
        <a:p>
          <a:endParaRPr lang="en-US"/>
        </a:p>
      </dgm:t>
    </dgm:pt>
    <dgm:pt modelId="{03B8CEA4-14F2-4F58-AA65-A53692EBB2C7}" type="pres">
      <dgm:prSet presAssocID="{6B3BBD0C-1DB0-4FD8-BE02-6BB186138348}" presName="rect1" presStyleLbl="trAlignAcc1" presStyleIdx="4" presStyleCnt="5" custScaleX="136555" custLinFactNeighborX="12019" custLinFactNeighborY="-97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96E93D-6AF0-4945-87C2-DC76D17FDEB7}" type="pres">
      <dgm:prSet presAssocID="{6B3BBD0C-1DB0-4FD8-BE02-6BB186138348}" presName="rect2" presStyleLbl="fgImgPlace1" presStyleIdx="4" presStyleCnt="5" custScaleX="146782" custScaleY="116894" custLinFactNeighborX="-61815" custLinFactNeighborY="985"/>
      <dgm:spPr>
        <a:blipFill rotWithShape="0">
          <a:blip xmlns:r="http://schemas.openxmlformats.org/officeDocument/2006/relationships" r:embed="rId5">
            <a:lum bright="10000"/>
          </a:blip>
          <a:stretch>
            <a:fillRect/>
          </a:stretch>
        </a:blipFill>
        <a:ln>
          <a:solidFill>
            <a:srgbClr val="DB1F26"/>
          </a:solidFill>
        </a:ln>
      </dgm:spPr>
      <dgm:t>
        <a:bodyPr/>
        <a:lstStyle/>
        <a:p>
          <a:endParaRPr lang="en-US"/>
        </a:p>
      </dgm:t>
    </dgm:pt>
  </dgm:ptLst>
  <dgm:cxnLst>
    <dgm:cxn modelId="{F9A81F3F-A408-4E2A-8974-2C8F81E6EF52}" type="presOf" srcId="{F28C8A30-FC23-4BB7-A0CD-381DEFAD208E}" destId="{30804439-F7A1-473B-A9F4-5041D329BCC1}" srcOrd="0" destOrd="0" presId="urn:microsoft.com/office/officeart/2008/layout/PictureStrips"/>
    <dgm:cxn modelId="{186C2990-9D22-49C1-AB2D-DD83097A1CED}" srcId="{9BEABC84-76D8-4638-A23D-D0D1991481F9}" destId="{518AB506-ED5B-4076-914F-C2B9B81A6507}" srcOrd="2" destOrd="0" parTransId="{BDA89CE2-79F3-41D7-A7CD-7F1AB274BC06}" sibTransId="{645135E0-2938-49B5-B039-C0B6EF4708AC}"/>
    <dgm:cxn modelId="{8DAB51B6-BC61-4304-B635-AB1C3E8615D8}" srcId="{9BEABC84-76D8-4638-A23D-D0D1991481F9}" destId="{5B413B8D-7886-458E-BEEC-350EAD94E113}" srcOrd="1" destOrd="0" parTransId="{59529229-1364-4140-9BE5-5CC0A115144C}" sibTransId="{5B05D4E6-87DC-47BF-8AAF-AEA32E907405}"/>
    <dgm:cxn modelId="{2DB7189A-7CE2-4FA8-AE52-BF9F883D6915}" type="presOf" srcId="{9BEABC84-76D8-4638-A23D-D0D1991481F9}" destId="{89FA2B2D-2A15-4D7A-AA67-32419894AD5B}" srcOrd="0" destOrd="0" presId="urn:microsoft.com/office/officeart/2008/layout/PictureStrips"/>
    <dgm:cxn modelId="{7036080A-E288-410C-B380-3C8F354571D2}" type="presOf" srcId="{601F0A50-0A52-4B0C-8C33-1AE0CD82926B}" destId="{DE9096CF-E245-4578-84B5-07EE50BD5A84}" srcOrd="0" destOrd="0" presId="urn:microsoft.com/office/officeart/2008/layout/PictureStrips"/>
    <dgm:cxn modelId="{179B4DF0-9567-4A72-B2EF-BF2C305C6F54}" type="presOf" srcId="{6B3BBD0C-1DB0-4FD8-BE02-6BB186138348}" destId="{03B8CEA4-14F2-4F58-AA65-A53692EBB2C7}" srcOrd="0" destOrd="0" presId="urn:microsoft.com/office/officeart/2008/layout/PictureStrips"/>
    <dgm:cxn modelId="{3559FF46-9C2C-4419-98CA-51099E428C0E}" srcId="{9BEABC84-76D8-4638-A23D-D0D1991481F9}" destId="{F28C8A30-FC23-4BB7-A0CD-381DEFAD208E}" srcOrd="3" destOrd="0" parTransId="{FB7F278F-13DE-4015-9F36-524833945EE4}" sibTransId="{4D04BDC0-9563-48FD-902B-A21827B329C8}"/>
    <dgm:cxn modelId="{46AD7D26-8513-4F3E-A66D-6C34A2FD0A2A}" srcId="{9BEABC84-76D8-4638-A23D-D0D1991481F9}" destId="{6B3BBD0C-1DB0-4FD8-BE02-6BB186138348}" srcOrd="4" destOrd="0" parTransId="{02AB0580-3987-4127-B333-BFC78FBE2F35}" sibTransId="{BA00D650-1D52-42E4-A171-A46BFFBD49DF}"/>
    <dgm:cxn modelId="{08E6ADBB-4DC6-4447-B72D-AF74EE308641}" type="presOf" srcId="{5B413B8D-7886-458E-BEEC-350EAD94E113}" destId="{88BBC291-2F6E-4D74-A0EA-7885A8738025}" srcOrd="0" destOrd="0" presId="urn:microsoft.com/office/officeart/2008/layout/PictureStrips"/>
    <dgm:cxn modelId="{371911B3-413A-4A8C-B64C-CC988ABC877C}" srcId="{9BEABC84-76D8-4638-A23D-D0D1991481F9}" destId="{601F0A50-0A52-4B0C-8C33-1AE0CD82926B}" srcOrd="0" destOrd="0" parTransId="{6E7BB3AA-0C87-4084-8AF2-D84677CE7D45}" sibTransId="{29D079C1-E112-4177-BC47-ED7830A9D7BD}"/>
    <dgm:cxn modelId="{42589652-11B5-4762-9C61-15083428A334}" type="presOf" srcId="{518AB506-ED5B-4076-914F-C2B9B81A6507}" destId="{752442AE-B203-4059-B633-CF9DA7698415}" srcOrd="0" destOrd="0" presId="urn:microsoft.com/office/officeart/2008/layout/PictureStrips"/>
    <dgm:cxn modelId="{CFD56355-1B7A-4EA9-B5A6-09F1301BA7CD}" type="presParOf" srcId="{89FA2B2D-2A15-4D7A-AA67-32419894AD5B}" destId="{21E0EF5A-EC3C-41B9-9E43-32B2BEEB73CE}" srcOrd="0" destOrd="0" presId="urn:microsoft.com/office/officeart/2008/layout/PictureStrips"/>
    <dgm:cxn modelId="{27C6634E-3DBC-459A-9157-5B7FA4C0558B}" type="presParOf" srcId="{21E0EF5A-EC3C-41B9-9E43-32B2BEEB73CE}" destId="{DE9096CF-E245-4578-84B5-07EE50BD5A84}" srcOrd="0" destOrd="0" presId="urn:microsoft.com/office/officeart/2008/layout/PictureStrips"/>
    <dgm:cxn modelId="{C5F80F9E-6E50-42B4-A99F-6316F168DEDB}" type="presParOf" srcId="{21E0EF5A-EC3C-41B9-9E43-32B2BEEB73CE}" destId="{D644AA29-E290-4B32-B356-2B8D0B6132CC}" srcOrd="1" destOrd="0" presId="urn:microsoft.com/office/officeart/2008/layout/PictureStrips"/>
    <dgm:cxn modelId="{7F1E50C1-A298-41B3-AA4A-53035CC8DC1B}" type="presParOf" srcId="{89FA2B2D-2A15-4D7A-AA67-32419894AD5B}" destId="{D9B8543E-F31C-44DC-A625-D9F7EB7D90DC}" srcOrd="1" destOrd="0" presId="urn:microsoft.com/office/officeart/2008/layout/PictureStrips"/>
    <dgm:cxn modelId="{DD7010F8-DA3D-4A14-BF56-551363341E6E}" type="presParOf" srcId="{89FA2B2D-2A15-4D7A-AA67-32419894AD5B}" destId="{AA928C3B-5D74-4CA7-90D3-3323135A8106}" srcOrd="2" destOrd="0" presId="urn:microsoft.com/office/officeart/2008/layout/PictureStrips"/>
    <dgm:cxn modelId="{0813A3BA-C4C4-4E97-9656-54E03FD0D77B}" type="presParOf" srcId="{AA928C3B-5D74-4CA7-90D3-3323135A8106}" destId="{88BBC291-2F6E-4D74-A0EA-7885A8738025}" srcOrd="0" destOrd="0" presId="urn:microsoft.com/office/officeart/2008/layout/PictureStrips"/>
    <dgm:cxn modelId="{C3AC7304-44C5-429B-928D-64E306058469}" type="presParOf" srcId="{AA928C3B-5D74-4CA7-90D3-3323135A8106}" destId="{2D579813-A992-4BB9-A4B1-ABEF3F5B35EF}" srcOrd="1" destOrd="0" presId="urn:microsoft.com/office/officeart/2008/layout/PictureStrips"/>
    <dgm:cxn modelId="{BE3B84F3-C4EA-407B-8B7D-49F63A4E29E4}" type="presParOf" srcId="{89FA2B2D-2A15-4D7A-AA67-32419894AD5B}" destId="{EDA00667-CEB7-4646-8BCA-4250BA48BD3B}" srcOrd="3" destOrd="0" presId="urn:microsoft.com/office/officeart/2008/layout/PictureStrips"/>
    <dgm:cxn modelId="{C930B10E-69D8-480D-8F2B-610C985BB48C}" type="presParOf" srcId="{89FA2B2D-2A15-4D7A-AA67-32419894AD5B}" destId="{1C078C24-5B03-4083-8E83-CB8FC7CCB145}" srcOrd="4" destOrd="0" presId="urn:microsoft.com/office/officeart/2008/layout/PictureStrips"/>
    <dgm:cxn modelId="{ABB3B6D5-0983-411D-A16B-8DE0F45FE7D6}" type="presParOf" srcId="{1C078C24-5B03-4083-8E83-CB8FC7CCB145}" destId="{752442AE-B203-4059-B633-CF9DA7698415}" srcOrd="0" destOrd="0" presId="urn:microsoft.com/office/officeart/2008/layout/PictureStrips"/>
    <dgm:cxn modelId="{C7F59D0B-EFCB-4865-A1CA-7CA4B910E871}" type="presParOf" srcId="{1C078C24-5B03-4083-8E83-CB8FC7CCB145}" destId="{DE4FA889-9F48-47BC-B3B2-4D974574D6AA}" srcOrd="1" destOrd="0" presId="urn:microsoft.com/office/officeart/2008/layout/PictureStrips"/>
    <dgm:cxn modelId="{7D7D8AEB-4037-448E-844D-D914DF56C806}" type="presParOf" srcId="{89FA2B2D-2A15-4D7A-AA67-32419894AD5B}" destId="{B0B3523E-B2BA-47E4-A444-8EEEE36FCDCB}" srcOrd="5" destOrd="0" presId="urn:microsoft.com/office/officeart/2008/layout/PictureStrips"/>
    <dgm:cxn modelId="{5B8DF5FB-9DA0-4826-856F-3D40B496D20B}" type="presParOf" srcId="{89FA2B2D-2A15-4D7A-AA67-32419894AD5B}" destId="{33E9AF90-1FEB-441A-A722-0F6F8EA9A97D}" srcOrd="6" destOrd="0" presId="urn:microsoft.com/office/officeart/2008/layout/PictureStrips"/>
    <dgm:cxn modelId="{864B813E-2FB5-48F7-AB34-9E2231EED1EF}" type="presParOf" srcId="{33E9AF90-1FEB-441A-A722-0F6F8EA9A97D}" destId="{30804439-F7A1-473B-A9F4-5041D329BCC1}" srcOrd="0" destOrd="0" presId="urn:microsoft.com/office/officeart/2008/layout/PictureStrips"/>
    <dgm:cxn modelId="{6882E0F4-9982-4F3C-8AAF-317D43725E7C}" type="presParOf" srcId="{33E9AF90-1FEB-441A-A722-0F6F8EA9A97D}" destId="{63BA0C81-061E-48F8-BB43-774B1CDDEF76}" srcOrd="1" destOrd="0" presId="urn:microsoft.com/office/officeart/2008/layout/PictureStrips"/>
    <dgm:cxn modelId="{5E149D0D-D82D-432A-BCC8-8F186FE9B5C8}" type="presParOf" srcId="{89FA2B2D-2A15-4D7A-AA67-32419894AD5B}" destId="{34A32DAB-378E-410F-BA86-D9351088F08F}" srcOrd="7" destOrd="0" presId="urn:microsoft.com/office/officeart/2008/layout/PictureStrips"/>
    <dgm:cxn modelId="{65F946D5-96C9-4E90-941F-8E349DBBC3A5}" type="presParOf" srcId="{89FA2B2D-2A15-4D7A-AA67-32419894AD5B}" destId="{2B0D35E1-EBC1-4DD5-8CD7-1984CA369470}" srcOrd="8" destOrd="0" presId="urn:microsoft.com/office/officeart/2008/layout/PictureStrips"/>
    <dgm:cxn modelId="{1A60B975-A5BB-4C27-9F7E-F123C4D271D1}" type="presParOf" srcId="{2B0D35E1-EBC1-4DD5-8CD7-1984CA369470}" destId="{03B8CEA4-14F2-4F58-AA65-A53692EBB2C7}" srcOrd="0" destOrd="0" presId="urn:microsoft.com/office/officeart/2008/layout/PictureStrips"/>
    <dgm:cxn modelId="{6A103118-38D2-49EF-98AB-2C4A63F9D3C4}" type="presParOf" srcId="{2B0D35E1-EBC1-4DD5-8CD7-1984CA369470}" destId="{2196E93D-6AF0-4945-87C2-DC76D17FDEB7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B067DC-93EC-49A3-9371-062127DCA3F1}" type="doc">
      <dgm:prSet loTypeId="urn:microsoft.com/office/officeart/2005/8/layout/bProcess4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EC284F2C-DE51-45C0-9D2A-E50604C99862}">
      <dgm:prSet phldrT="[Text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r>
            <a:rPr lang="ru-RU" sz="2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Принятие правовых актов, регламентирующих организацию контрейлерных перевозок</a:t>
          </a:r>
          <a:endParaRPr lang="en-US" sz="2200" dirty="0">
            <a:solidFill>
              <a:schemeClr val="tx2">
                <a:lumMod val="75000"/>
              </a:schemeClr>
            </a:solidFill>
          </a:endParaRPr>
        </a:p>
      </dgm:t>
    </dgm:pt>
    <dgm:pt modelId="{11A96779-D6C3-42FB-89F0-7B77F567861B}" type="parTrans" cxnId="{6B29BA89-C60F-4DD2-B319-F6FE821528E8}">
      <dgm:prSet/>
      <dgm:spPr/>
      <dgm:t>
        <a:bodyPr/>
        <a:lstStyle/>
        <a:p>
          <a:endParaRPr lang="en-US"/>
        </a:p>
      </dgm:t>
    </dgm:pt>
    <dgm:pt modelId="{444F0271-7586-4F87-BF78-0AB4A29F74FF}" type="sibTrans" cxnId="{6B29BA89-C60F-4DD2-B319-F6FE821528E8}">
      <dgm:prSet/>
      <dgm:spPr>
        <a:solidFill>
          <a:srgbClr val="DB1F26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US" dirty="0"/>
        </a:p>
      </dgm:t>
    </dgm:pt>
    <dgm:pt modelId="{68D0E90B-CFB8-4066-B805-37655A769FFF}">
      <dgm:prSet phldrT="[Text]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r>
            <a:rPr lang="ru-RU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Обеспечение специализированным подвижным составом, а также строительство специализированных терминалов</a:t>
          </a:r>
          <a:endParaRPr lang="en-US" dirty="0">
            <a:solidFill>
              <a:schemeClr val="tx2">
                <a:lumMod val="75000"/>
              </a:schemeClr>
            </a:solidFill>
          </a:endParaRPr>
        </a:p>
      </dgm:t>
    </dgm:pt>
    <dgm:pt modelId="{F02A52EB-65E0-4CF6-91E7-E90C1419ED38}" type="parTrans" cxnId="{FE7D7006-3D36-496C-B084-7DC9E6B97D4A}">
      <dgm:prSet/>
      <dgm:spPr/>
      <dgm:t>
        <a:bodyPr/>
        <a:lstStyle/>
        <a:p>
          <a:endParaRPr lang="en-US"/>
        </a:p>
      </dgm:t>
    </dgm:pt>
    <dgm:pt modelId="{82E20C3A-4D1C-4589-8157-0424B87BB06B}" type="sibTrans" cxnId="{FE7D7006-3D36-496C-B084-7DC9E6B97D4A}">
      <dgm:prSet/>
      <dgm:spPr>
        <a:solidFill>
          <a:srgbClr val="DB1F26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US" dirty="0"/>
        </a:p>
      </dgm:t>
    </dgm:pt>
    <dgm:pt modelId="{6E1D309F-ED2C-4056-8ECB-6F038FD66841}">
      <dgm:prSet phldrT="[Text]"/>
      <dgm:spPr>
        <a:solidFill>
          <a:schemeClr val="bg1">
            <a:lumMod val="95000"/>
          </a:schemeClr>
        </a:solidFill>
      </dgm:spPr>
      <dgm:t>
        <a:bodyPr/>
        <a:lstStyle/>
        <a:p>
          <a:endParaRPr lang="ru-RU" dirty="0" smtClean="0">
            <a:solidFill>
              <a:schemeClr val="tx2">
                <a:lumMod val="75000"/>
              </a:schemeClr>
            </a:solidFill>
            <a:latin typeface="Cambria" pitchFamily="18" charset="0"/>
            <a:ea typeface="Times New Roman" pitchFamily="18" charset="0"/>
          </a:endParaRPr>
        </a:p>
        <a:p>
          <a:r>
            <a:rPr lang="ru-RU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Согласование единого перевозочного документа, что будет способствовать скорейшему пересечению границ и оформлению таможенных процедур</a:t>
          </a:r>
          <a:endParaRPr lang="en-US" dirty="0">
            <a:solidFill>
              <a:schemeClr val="tx2">
                <a:lumMod val="75000"/>
              </a:schemeClr>
            </a:solidFill>
          </a:endParaRPr>
        </a:p>
      </dgm:t>
    </dgm:pt>
    <dgm:pt modelId="{EEFD5889-34D0-479B-BFB1-94A62A897979}" type="parTrans" cxnId="{FB537382-A329-47A4-BC20-754BEADD8CBC}">
      <dgm:prSet/>
      <dgm:spPr/>
      <dgm:t>
        <a:bodyPr/>
        <a:lstStyle/>
        <a:p>
          <a:endParaRPr lang="en-US"/>
        </a:p>
      </dgm:t>
    </dgm:pt>
    <dgm:pt modelId="{46196549-2ED0-472E-87D9-73ED2CE5C699}" type="sibTrans" cxnId="{FB537382-A329-47A4-BC20-754BEADD8CBC}">
      <dgm:prSet/>
      <dgm:spPr>
        <a:solidFill>
          <a:srgbClr val="DB1F26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US" dirty="0"/>
        </a:p>
      </dgm:t>
    </dgm:pt>
    <dgm:pt modelId="{1EC9C3E4-B3BF-4898-BB63-7B65675FE432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endParaRPr lang="ru-RU" sz="1900" dirty="0" smtClean="0">
            <a:solidFill>
              <a:schemeClr val="tx2">
                <a:lumMod val="75000"/>
              </a:schemeClr>
            </a:solidFill>
            <a:latin typeface="Cambria" pitchFamily="18" charset="0"/>
            <a:ea typeface="Times New Roman" pitchFamily="18" charset="0"/>
          </a:endParaRPr>
        </a:p>
        <a:p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Создание сети маршрутов контрейлерных перевозок на пространстве 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«1520»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, а также координационного центра по управлению подвижным составом и организации самих перевозок</a:t>
          </a:r>
          <a:endParaRPr lang="en-US" sz="2000" dirty="0">
            <a:solidFill>
              <a:schemeClr val="tx2">
                <a:lumMod val="75000"/>
              </a:schemeClr>
            </a:solidFill>
          </a:endParaRPr>
        </a:p>
      </dgm:t>
    </dgm:pt>
    <dgm:pt modelId="{899AEEA5-3FEA-47E9-B9FE-2466409D5B0F}" type="parTrans" cxnId="{2D82C7CF-8F53-48B9-8F77-4B07BA9440AA}">
      <dgm:prSet/>
      <dgm:spPr/>
      <dgm:t>
        <a:bodyPr/>
        <a:lstStyle/>
        <a:p>
          <a:endParaRPr lang="en-US"/>
        </a:p>
      </dgm:t>
    </dgm:pt>
    <dgm:pt modelId="{CEEF07E5-0BC2-4506-9D05-7CF72EE9EAED}" type="sibTrans" cxnId="{2D82C7CF-8F53-48B9-8F77-4B07BA9440AA}">
      <dgm:prSet/>
      <dgm:spPr/>
      <dgm:t>
        <a:bodyPr/>
        <a:lstStyle/>
        <a:p>
          <a:endParaRPr lang="en-US"/>
        </a:p>
      </dgm:t>
    </dgm:pt>
    <dgm:pt modelId="{8B8EA551-DE34-43F1-B2E1-806F98C935E0}" type="pres">
      <dgm:prSet presAssocID="{BDB067DC-93EC-49A3-9371-062127DCA3F1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343E59C6-810E-4151-80A6-FA90FE17B8C4}" type="pres">
      <dgm:prSet presAssocID="{EC284F2C-DE51-45C0-9D2A-E50604C99862}" presName="compNode" presStyleCnt="0"/>
      <dgm:spPr/>
    </dgm:pt>
    <dgm:pt modelId="{72BE6854-0DC8-45D3-BE66-9DE3C7FAA0F0}" type="pres">
      <dgm:prSet presAssocID="{EC284F2C-DE51-45C0-9D2A-E50604C99862}" presName="dummyConnPt" presStyleCnt="0"/>
      <dgm:spPr/>
    </dgm:pt>
    <dgm:pt modelId="{192CE036-78FE-49F8-BADA-3F335C0C62C9}" type="pres">
      <dgm:prSet presAssocID="{EC284F2C-DE51-45C0-9D2A-E50604C9986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FB3EE3-F632-4C28-8EF7-861FA20F06D6}" type="pres">
      <dgm:prSet presAssocID="{444F0271-7586-4F87-BF78-0AB4A29F74FF}" presName="sibTrans" presStyleLbl="bgSibTrans2D1" presStyleIdx="0" presStyleCnt="3"/>
      <dgm:spPr/>
      <dgm:t>
        <a:bodyPr/>
        <a:lstStyle/>
        <a:p>
          <a:endParaRPr lang="en-US"/>
        </a:p>
      </dgm:t>
    </dgm:pt>
    <dgm:pt modelId="{16EDEACB-CB50-40C1-B859-2AB7F0664629}" type="pres">
      <dgm:prSet presAssocID="{68D0E90B-CFB8-4066-B805-37655A769FFF}" presName="compNode" presStyleCnt="0"/>
      <dgm:spPr/>
    </dgm:pt>
    <dgm:pt modelId="{1610FBBC-32A7-4EF2-9B3E-3882579BD532}" type="pres">
      <dgm:prSet presAssocID="{68D0E90B-CFB8-4066-B805-37655A769FFF}" presName="dummyConnPt" presStyleCnt="0"/>
      <dgm:spPr/>
    </dgm:pt>
    <dgm:pt modelId="{DAB39750-480E-47F8-A7E6-BD020E15C85E}" type="pres">
      <dgm:prSet presAssocID="{68D0E90B-CFB8-4066-B805-37655A769FF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77D02F-B05B-4595-B329-3ED4B358A21E}" type="pres">
      <dgm:prSet presAssocID="{82E20C3A-4D1C-4589-8157-0424B87BB06B}" presName="sibTrans" presStyleLbl="bgSibTrans2D1" presStyleIdx="1" presStyleCnt="3"/>
      <dgm:spPr/>
      <dgm:t>
        <a:bodyPr/>
        <a:lstStyle/>
        <a:p>
          <a:endParaRPr lang="en-US"/>
        </a:p>
      </dgm:t>
    </dgm:pt>
    <dgm:pt modelId="{B717CA5A-7574-4383-8107-D5B18485CE99}" type="pres">
      <dgm:prSet presAssocID="{6E1D309F-ED2C-4056-8ECB-6F038FD66841}" presName="compNode" presStyleCnt="0"/>
      <dgm:spPr/>
    </dgm:pt>
    <dgm:pt modelId="{A65DD477-97CF-40FE-A02E-40C390A23842}" type="pres">
      <dgm:prSet presAssocID="{6E1D309F-ED2C-4056-8ECB-6F038FD66841}" presName="dummyConnPt" presStyleCnt="0"/>
      <dgm:spPr/>
    </dgm:pt>
    <dgm:pt modelId="{A1033B64-94A9-4A29-B8A7-5B3EAD863B9E}" type="pres">
      <dgm:prSet presAssocID="{6E1D309F-ED2C-4056-8ECB-6F038FD6684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6582DB-C4D5-434C-9BEA-56CC15E64B6C}" type="pres">
      <dgm:prSet presAssocID="{46196549-2ED0-472E-87D9-73ED2CE5C699}" presName="sibTrans" presStyleLbl="bgSibTrans2D1" presStyleIdx="2" presStyleCnt="3"/>
      <dgm:spPr/>
      <dgm:t>
        <a:bodyPr/>
        <a:lstStyle/>
        <a:p>
          <a:endParaRPr lang="en-US"/>
        </a:p>
      </dgm:t>
    </dgm:pt>
    <dgm:pt modelId="{2CD10014-E9FF-4AEE-8476-CC215012BA64}" type="pres">
      <dgm:prSet presAssocID="{1EC9C3E4-B3BF-4898-BB63-7B65675FE432}" presName="compNode" presStyleCnt="0"/>
      <dgm:spPr/>
    </dgm:pt>
    <dgm:pt modelId="{1C2347EB-CDCF-4205-A58C-067E2D3DA361}" type="pres">
      <dgm:prSet presAssocID="{1EC9C3E4-B3BF-4898-BB63-7B65675FE432}" presName="dummyConnPt" presStyleCnt="0"/>
      <dgm:spPr/>
    </dgm:pt>
    <dgm:pt modelId="{9E0A4122-28B0-4CE6-9F4A-9D2675F6E249}" type="pres">
      <dgm:prSet presAssocID="{1EC9C3E4-B3BF-4898-BB63-7B65675FE43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82C7CF-8F53-48B9-8F77-4B07BA9440AA}" srcId="{BDB067DC-93EC-49A3-9371-062127DCA3F1}" destId="{1EC9C3E4-B3BF-4898-BB63-7B65675FE432}" srcOrd="3" destOrd="0" parTransId="{899AEEA5-3FEA-47E9-B9FE-2466409D5B0F}" sibTransId="{CEEF07E5-0BC2-4506-9D05-7CF72EE9EAED}"/>
    <dgm:cxn modelId="{3C7F681C-E4E7-4379-B2EA-38D388CBCF56}" type="presOf" srcId="{1EC9C3E4-B3BF-4898-BB63-7B65675FE432}" destId="{9E0A4122-28B0-4CE6-9F4A-9D2675F6E249}" srcOrd="0" destOrd="0" presId="urn:microsoft.com/office/officeart/2005/8/layout/bProcess4"/>
    <dgm:cxn modelId="{61D08996-C4CF-4A3D-B665-B78C519DF117}" type="presOf" srcId="{6E1D309F-ED2C-4056-8ECB-6F038FD66841}" destId="{A1033B64-94A9-4A29-B8A7-5B3EAD863B9E}" srcOrd="0" destOrd="0" presId="urn:microsoft.com/office/officeart/2005/8/layout/bProcess4"/>
    <dgm:cxn modelId="{95D4F34B-4D31-4B94-851C-4B4C19E29169}" type="presOf" srcId="{BDB067DC-93EC-49A3-9371-062127DCA3F1}" destId="{8B8EA551-DE34-43F1-B2E1-806F98C935E0}" srcOrd="0" destOrd="0" presId="urn:microsoft.com/office/officeart/2005/8/layout/bProcess4"/>
    <dgm:cxn modelId="{9DA0774F-374F-457B-BD58-8F530B53E709}" type="presOf" srcId="{46196549-2ED0-472E-87D9-73ED2CE5C699}" destId="{A66582DB-C4D5-434C-9BEA-56CC15E64B6C}" srcOrd="0" destOrd="0" presId="urn:microsoft.com/office/officeart/2005/8/layout/bProcess4"/>
    <dgm:cxn modelId="{FE7D7006-3D36-496C-B084-7DC9E6B97D4A}" srcId="{BDB067DC-93EC-49A3-9371-062127DCA3F1}" destId="{68D0E90B-CFB8-4066-B805-37655A769FFF}" srcOrd="1" destOrd="0" parTransId="{F02A52EB-65E0-4CF6-91E7-E90C1419ED38}" sibTransId="{82E20C3A-4D1C-4589-8157-0424B87BB06B}"/>
    <dgm:cxn modelId="{6B29BA89-C60F-4DD2-B319-F6FE821528E8}" srcId="{BDB067DC-93EC-49A3-9371-062127DCA3F1}" destId="{EC284F2C-DE51-45C0-9D2A-E50604C99862}" srcOrd="0" destOrd="0" parTransId="{11A96779-D6C3-42FB-89F0-7B77F567861B}" sibTransId="{444F0271-7586-4F87-BF78-0AB4A29F74FF}"/>
    <dgm:cxn modelId="{C3F2AF8F-8455-454B-B171-885E95F07425}" type="presOf" srcId="{82E20C3A-4D1C-4589-8157-0424B87BB06B}" destId="{E277D02F-B05B-4595-B329-3ED4B358A21E}" srcOrd="0" destOrd="0" presId="urn:microsoft.com/office/officeart/2005/8/layout/bProcess4"/>
    <dgm:cxn modelId="{470CB2FC-54FB-4212-A280-7AD489A2C742}" type="presOf" srcId="{EC284F2C-DE51-45C0-9D2A-E50604C99862}" destId="{192CE036-78FE-49F8-BADA-3F335C0C62C9}" srcOrd="0" destOrd="0" presId="urn:microsoft.com/office/officeart/2005/8/layout/bProcess4"/>
    <dgm:cxn modelId="{FB537382-A329-47A4-BC20-754BEADD8CBC}" srcId="{BDB067DC-93EC-49A3-9371-062127DCA3F1}" destId="{6E1D309F-ED2C-4056-8ECB-6F038FD66841}" srcOrd="2" destOrd="0" parTransId="{EEFD5889-34D0-479B-BFB1-94A62A897979}" sibTransId="{46196549-2ED0-472E-87D9-73ED2CE5C699}"/>
    <dgm:cxn modelId="{0814175B-F7DD-4D40-A1FC-A19A534F015F}" type="presOf" srcId="{68D0E90B-CFB8-4066-B805-37655A769FFF}" destId="{DAB39750-480E-47F8-A7E6-BD020E15C85E}" srcOrd="0" destOrd="0" presId="urn:microsoft.com/office/officeart/2005/8/layout/bProcess4"/>
    <dgm:cxn modelId="{1DF31FAD-50E8-438F-8D67-276B9F1D94F0}" type="presOf" srcId="{444F0271-7586-4F87-BF78-0AB4A29F74FF}" destId="{8CFB3EE3-F632-4C28-8EF7-861FA20F06D6}" srcOrd="0" destOrd="0" presId="urn:microsoft.com/office/officeart/2005/8/layout/bProcess4"/>
    <dgm:cxn modelId="{99225F66-5D90-47DE-9A06-D2D915CD8543}" type="presParOf" srcId="{8B8EA551-DE34-43F1-B2E1-806F98C935E0}" destId="{343E59C6-810E-4151-80A6-FA90FE17B8C4}" srcOrd="0" destOrd="0" presId="urn:microsoft.com/office/officeart/2005/8/layout/bProcess4"/>
    <dgm:cxn modelId="{EBF57CEB-FE60-4973-ADD5-DA32BFCD5DAF}" type="presParOf" srcId="{343E59C6-810E-4151-80A6-FA90FE17B8C4}" destId="{72BE6854-0DC8-45D3-BE66-9DE3C7FAA0F0}" srcOrd="0" destOrd="0" presId="urn:microsoft.com/office/officeart/2005/8/layout/bProcess4"/>
    <dgm:cxn modelId="{887798D1-F744-47F3-9A64-8889276250DE}" type="presParOf" srcId="{343E59C6-810E-4151-80A6-FA90FE17B8C4}" destId="{192CE036-78FE-49F8-BADA-3F335C0C62C9}" srcOrd="1" destOrd="0" presId="urn:microsoft.com/office/officeart/2005/8/layout/bProcess4"/>
    <dgm:cxn modelId="{B13E6A8C-7097-466B-9453-5B03D8F5E9E1}" type="presParOf" srcId="{8B8EA551-DE34-43F1-B2E1-806F98C935E0}" destId="{8CFB3EE3-F632-4C28-8EF7-861FA20F06D6}" srcOrd="1" destOrd="0" presId="urn:microsoft.com/office/officeart/2005/8/layout/bProcess4"/>
    <dgm:cxn modelId="{EDE501E4-16E5-4B3A-9EF2-48AC6E51624C}" type="presParOf" srcId="{8B8EA551-DE34-43F1-B2E1-806F98C935E0}" destId="{16EDEACB-CB50-40C1-B859-2AB7F0664629}" srcOrd="2" destOrd="0" presId="urn:microsoft.com/office/officeart/2005/8/layout/bProcess4"/>
    <dgm:cxn modelId="{06DBD5DE-ABB6-4511-BF1A-B63439A31955}" type="presParOf" srcId="{16EDEACB-CB50-40C1-B859-2AB7F0664629}" destId="{1610FBBC-32A7-4EF2-9B3E-3882579BD532}" srcOrd="0" destOrd="0" presId="urn:microsoft.com/office/officeart/2005/8/layout/bProcess4"/>
    <dgm:cxn modelId="{1065DDF7-5AE3-4036-B062-33FA9ADC4FDD}" type="presParOf" srcId="{16EDEACB-CB50-40C1-B859-2AB7F0664629}" destId="{DAB39750-480E-47F8-A7E6-BD020E15C85E}" srcOrd="1" destOrd="0" presId="urn:microsoft.com/office/officeart/2005/8/layout/bProcess4"/>
    <dgm:cxn modelId="{DDB96A15-CB72-4D13-81BB-B0AD4A8D9EFD}" type="presParOf" srcId="{8B8EA551-DE34-43F1-B2E1-806F98C935E0}" destId="{E277D02F-B05B-4595-B329-3ED4B358A21E}" srcOrd="3" destOrd="0" presId="urn:microsoft.com/office/officeart/2005/8/layout/bProcess4"/>
    <dgm:cxn modelId="{8540A785-D921-423F-BE55-7F8FE58DF263}" type="presParOf" srcId="{8B8EA551-DE34-43F1-B2E1-806F98C935E0}" destId="{B717CA5A-7574-4383-8107-D5B18485CE99}" srcOrd="4" destOrd="0" presId="urn:microsoft.com/office/officeart/2005/8/layout/bProcess4"/>
    <dgm:cxn modelId="{68A866F7-DBCA-4915-B866-D333DC19B683}" type="presParOf" srcId="{B717CA5A-7574-4383-8107-D5B18485CE99}" destId="{A65DD477-97CF-40FE-A02E-40C390A23842}" srcOrd="0" destOrd="0" presId="urn:microsoft.com/office/officeart/2005/8/layout/bProcess4"/>
    <dgm:cxn modelId="{B895AF20-EA0C-4F9B-AD46-E1DE5F685C59}" type="presParOf" srcId="{B717CA5A-7574-4383-8107-D5B18485CE99}" destId="{A1033B64-94A9-4A29-B8A7-5B3EAD863B9E}" srcOrd="1" destOrd="0" presId="urn:microsoft.com/office/officeart/2005/8/layout/bProcess4"/>
    <dgm:cxn modelId="{8CE1765A-871F-4436-A00B-BB646010AB2A}" type="presParOf" srcId="{8B8EA551-DE34-43F1-B2E1-806F98C935E0}" destId="{A66582DB-C4D5-434C-9BEA-56CC15E64B6C}" srcOrd="5" destOrd="0" presId="urn:microsoft.com/office/officeart/2005/8/layout/bProcess4"/>
    <dgm:cxn modelId="{FD91E951-1D11-4DC8-9CB8-1839403018F0}" type="presParOf" srcId="{8B8EA551-DE34-43F1-B2E1-806F98C935E0}" destId="{2CD10014-E9FF-4AEE-8476-CC215012BA64}" srcOrd="6" destOrd="0" presId="urn:microsoft.com/office/officeart/2005/8/layout/bProcess4"/>
    <dgm:cxn modelId="{9C4F2AEC-123D-4CE3-805A-9FAB77C436F0}" type="presParOf" srcId="{2CD10014-E9FF-4AEE-8476-CC215012BA64}" destId="{1C2347EB-CDCF-4205-A58C-067E2D3DA361}" srcOrd="0" destOrd="0" presId="urn:microsoft.com/office/officeart/2005/8/layout/bProcess4"/>
    <dgm:cxn modelId="{606F0D0F-31A9-4F0E-98DC-D705370EEBE9}" type="presParOf" srcId="{2CD10014-E9FF-4AEE-8476-CC215012BA64}" destId="{9E0A4122-28B0-4CE6-9F4A-9D2675F6E249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DB067DC-93EC-49A3-9371-062127DCA3F1}" type="doc">
      <dgm:prSet loTypeId="urn:microsoft.com/office/officeart/2005/8/layout/bProcess4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EC284F2C-DE51-45C0-9D2A-E50604C99862}">
      <dgm:prSet phldrT="[Text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endParaRPr lang="ru-RU" sz="18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algn="ctr"/>
          <a:endParaRPr lang="ru-RU" sz="18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algn="ctr"/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Согласно проведенным маркетинговым исследованиям, контрейлерные перевозки являются перспективным видом транспортировки грузов</a:t>
          </a:r>
        </a:p>
      </dgm:t>
    </dgm:pt>
    <dgm:pt modelId="{11A96779-D6C3-42FB-89F0-7B77F567861B}" type="parTrans" cxnId="{6B29BA89-C60F-4DD2-B319-F6FE821528E8}">
      <dgm:prSet/>
      <dgm:spPr/>
      <dgm:t>
        <a:bodyPr/>
        <a:lstStyle/>
        <a:p>
          <a:endParaRPr lang="en-US"/>
        </a:p>
      </dgm:t>
    </dgm:pt>
    <dgm:pt modelId="{444F0271-7586-4F87-BF78-0AB4A29F74FF}" type="sibTrans" cxnId="{6B29BA89-C60F-4DD2-B319-F6FE821528E8}">
      <dgm:prSet/>
      <dgm:spPr>
        <a:solidFill>
          <a:srgbClr val="DB1F26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US" dirty="0"/>
        </a:p>
      </dgm:t>
    </dgm:pt>
    <dgm:pt modelId="{68D0E90B-CFB8-4066-B805-37655A769FFF}">
      <dgm:prSet phldrT="[Text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Постоянные очереди грузовиков с грузами на границах, порой достигающие до </a:t>
          </a:r>
          <a:r>
            <a:rPr lang="ru-RU" sz="1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20 км</a:t>
          </a:r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и преодолеваемые за </a:t>
          </a:r>
          <a:r>
            <a:rPr lang="ru-RU" sz="1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2-3 суток</a:t>
          </a:r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в очередной раз вынуждают поднимать вопрос о поиске альтернативных способов доставки грузов</a:t>
          </a:r>
          <a:endParaRPr lang="en-US" sz="1800" dirty="0">
            <a:solidFill>
              <a:schemeClr val="tx2">
                <a:lumMod val="75000"/>
              </a:schemeClr>
            </a:solidFill>
          </a:endParaRPr>
        </a:p>
      </dgm:t>
    </dgm:pt>
    <dgm:pt modelId="{F02A52EB-65E0-4CF6-91E7-E90C1419ED38}" type="parTrans" cxnId="{FE7D7006-3D36-496C-B084-7DC9E6B97D4A}">
      <dgm:prSet/>
      <dgm:spPr/>
      <dgm:t>
        <a:bodyPr/>
        <a:lstStyle/>
        <a:p>
          <a:endParaRPr lang="en-US"/>
        </a:p>
      </dgm:t>
    </dgm:pt>
    <dgm:pt modelId="{82E20C3A-4D1C-4589-8157-0424B87BB06B}" type="sibTrans" cxnId="{FE7D7006-3D36-496C-B084-7DC9E6B97D4A}">
      <dgm:prSet/>
      <dgm:spPr>
        <a:solidFill>
          <a:srgbClr val="DB1F26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US" dirty="0"/>
        </a:p>
      </dgm:t>
    </dgm:pt>
    <dgm:pt modelId="{6E1D309F-ED2C-4056-8ECB-6F038FD66841}">
      <dgm:prSet phldrT="[Text]" custT="1"/>
      <dgm:spPr>
        <a:solidFill>
          <a:srgbClr val="DB1F26"/>
        </a:solidFill>
        <a:ln>
          <a:solidFill>
            <a:srgbClr val="DB1F26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Cambria" pitchFamily="18" charset="0"/>
            </a:rPr>
            <a:t>АКТУАЛЬНОСТЬ ОРГАНИЗАЦИИ КОНТРЕЙЛЕРНЫХ ПЕРЕВОЗОК В ПОСЛЕДНЕЕ ВРЕМЯ ТОЛЬКО ВОЗРАСТАЕТ</a:t>
          </a:r>
          <a:endParaRPr lang="ru-RU" sz="1800" b="1" dirty="0" smtClean="0">
            <a:solidFill>
              <a:schemeClr val="bg1"/>
            </a:solidFill>
            <a:latin typeface="Cambria" pitchFamily="18" charset="0"/>
            <a:ea typeface="Times New Roman" pitchFamily="18" charset="0"/>
          </a:endParaRPr>
        </a:p>
      </dgm:t>
    </dgm:pt>
    <dgm:pt modelId="{EEFD5889-34D0-479B-BFB1-94A62A897979}" type="parTrans" cxnId="{FB537382-A329-47A4-BC20-754BEADD8CBC}">
      <dgm:prSet/>
      <dgm:spPr/>
      <dgm:t>
        <a:bodyPr/>
        <a:lstStyle/>
        <a:p>
          <a:endParaRPr lang="en-US"/>
        </a:p>
      </dgm:t>
    </dgm:pt>
    <dgm:pt modelId="{46196549-2ED0-472E-87D9-73ED2CE5C699}" type="sibTrans" cxnId="{FB537382-A329-47A4-BC20-754BEADD8CBC}">
      <dgm:prSet/>
      <dgm:spPr>
        <a:solidFill>
          <a:srgbClr val="DB1F26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US" dirty="0"/>
        </a:p>
      </dgm:t>
    </dgm:pt>
    <dgm:pt modelId="{1EC9C3E4-B3BF-4898-BB63-7B65675FE432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В 201</a:t>
          </a:r>
          <a:r>
            <a:rPr lang="en-US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</a:t>
          </a:r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г. через польско-литовские пограничные переходы в сообщении между Западной Европой и странами СНГ лишь </a:t>
          </a:r>
          <a:r>
            <a:rPr lang="ru-RU" sz="1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5-10</a:t>
          </a:r>
          <a:r>
            <a:rPr lang="en-US" sz="1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%</a:t>
          </a:r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всех грузов были транспортированы ж</a:t>
          </a:r>
          <a:r>
            <a:rPr lang="en-US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.</a:t>
          </a:r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т</a:t>
          </a:r>
          <a:r>
            <a:rPr lang="en-US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.</a:t>
          </a:r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остальные </a:t>
          </a:r>
          <a:r>
            <a:rPr lang="ru-RU" sz="1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90-95</a:t>
          </a:r>
          <a:r>
            <a:rPr lang="en-US" sz="1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%</a:t>
          </a:r>
          <a:r>
            <a:rPr lang="en-US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грузов перевезены автомобильным транспортом, которые и являются потенциальной грузовой базой контрейлерных перевозок</a:t>
          </a:r>
          <a:endParaRPr lang="ru-RU" sz="1800" dirty="0" smtClean="0">
            <a:solidFill>
              <a:schemeClr val="tx2">
                <a:lumMod val="75000"/>
              </a:schemeClr>
            </a:solidFill>
            <a:latin typeface="Cambria" pitchFamily="18" charset="0"/>
            <a:ea typeface="Times New Roman" pitchFamily="18" charset="0"/>
          </a:endParaRPr>
        </a:p>
      </dgm:t>
    </dgm:pt>
    <dgm:pt modelId="{899AEEA5-3FEA-47E9-B9FE-2466409D5B0F}" type="parTrans" cxnId="{2D82C7CF-8F53-48B9-8F77-4B07BA9440AA}">
      <dgm:prSet/>
      <dgm:spPr/>
      <dgm:t>
        <a:bodyPr/>
        <a:lstStyle/>
        <a:p>
          <a:endParaRPr lang="en-US"/>
        </a:p>
      </dgm:t>
    </dgm:pt>
    <dgm:pt modelId="{CEEF07E5-0BC2-4506-9D05-7CF72EE9EAED}" type="sibTrans" cxnId="{2D82C7CF-8F53-48B9-8F77-4B07BA9440AA}">
      <dgm:prSet/>
      <dgm:spPr/>
      <dgm:t>
        <a:bodyPr/>
        <a:lstStyle/>
        <a:p>
          <a:endParaRPr lang="en-US"/>
        </a:p>
      </dgm:t>
    </dgm:pt>
    <dgm:pt modelId="{8B8EA551-DE34-43F1-B2E1-806F98C935E0}" type="pres">
      <dgm:prSet presAssocID="{BDB067DC-93EC-49A3-9371-062127DCA3F1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343E59C6-810E-4151-80A6-FA90FE17B8C4}" type="pres">
      <dgm:prSet presAssocID="{EC284F2C-DE51-45C0-9D2A-E50604C99862}" presName="compNode" presStyleCnt="0"/>
      <dgm:spPr/>
    </dgm:pt>
    <dgm:pt modelId="{72BE6854-0DC8-45D3-BE66-9DE3C7FAA0F0}" type="pres">
      <dgm:prSet presAssocID="{EC284F2C-DE51-45C0-9D2A-E50604C99862}" presName="dummyConnPt" presStyleCnt="0"/>
      <dgm:spPr/>
    </dgm:pt>
    <dgm:pt modelId="{192CE036-78FE-49F8-BADA-3F335C0C62C9}" type="pres">
      <dgm:prSet presAssocID="{EC284F2C-DE51-45C0-9D2A-E50604C99862}" presName="node" presStyleLbl="node1" presStyleIdx="0" presStyleCnt="4" custScaleX="146926" custScaleY="1752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FB3EE3-F632-4C28-8EF7-861FA20F06D6}" type="pres">
      <dgm:prSet presAssocID="{444F0271-7586-4F87-BF78-0AB4A29F74FF}" presName="sibTrans" presStyleLbl="bgSibTrans2D1" presStyleIdx="0" presStyleCnt="3"/>
      <dgm:spPr/>
      <dgm:t>
        <a:bodyPr/>
        <a:lstStyle/>
        <a:p>
          <a:endParaRPr lang="en-US"/>
        </a:p>
      </dgm:t>
    </dgm:pt>
    <dgm:pt modelId="{16EDEACB-CB50-40C1-B859-2AB7F0664629}" type="pres">
      <dgm:prSet presAssocID="{68D0E90B-CFB8-4066-B805-37655A769FFF}" presName="compNode" presStyleCnt="0"/>
      <dgm:spPr/>
    </dgm:pt>
    <dgm:pt modelId="{1610FBBC-32A7-4EF2-9B3E-3882579BD532}" type="pres">
      <dgm:prSet presAssocID="{68D0E90B-CFB8-4066-B805-37655A769FFF}" presName="dummyConnPt" presStyleCnt="0"/>
      <dgm:spPr/>
    </dgm:pt>
    <dgm:pt modelId="{DAB39750-480E-47F8-A7E6-BD020E15C85E}" type="pres">
      <dgm:prSet presAssocID="{68D0E90B-CFB8-4066-B805-37655A769FFF}" presName="node" presStyleLbl="node1" presStyleIdx="1" presStyleCnt="4" custScaleX="188306" custScaleY="1616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77D02F-B05B-4595-B329-3ED4B358A21E}" type="pres">
      <dgm:prSet presAssocID="{82E20C3A-4D1C-4589-8157-0424B87BB06B}" presName="sibTrans" presStyleLbl="bgSibTrans2D1" presStyleIdx="1" presStyleCnt="3"/>
      <dgm:spPr/>
      <dgm:t>
        <a:bodyPr/>
        <a:lstStyle/>
        <a:p>
          <a:endParaRPr lang="en-US"/>
        </a:p>
      </dgm:t>
    </dgm:pt>
    <dgm:pt modelId="{B717CA5A-7574-4383-8107-D5B18485CE99}" type="pres">
      <dgm:prSet presAssocID="{6E1D309F-ED2C-4056-8ECB-6F038FD66841}" presName="compNode" presStyleCnt="0"/>
      <dgm:spPr/>
    </dgm:pt>
    <dgm:pt modelId="{A65DD477-97CF-40FE-A02E-40C390A23842}" type="pres">
      <dgm:prSet presAssocID="{6E1D309F-ED2C-4056-8ECB-6F038FD66841}" presName="dummyConnPt" presStyleCnt="0"/>
      <dgm:spPr/>
    </dgm:pt>
    <dgm:pt modelId="{A1033B64-94A9-4A29-B8A7-5B3EAD863B9E}" type="pres">
      <dgm:prSet presAssocID="{6E1D309F-ED2C-4056-8ECB-6F038FD66841}" presName="node" presStyleLbl="node1" presStyleIdx="2" presStyleCnt="4" custScaleX="135573" custLinFactNeighborX="15500" custLinFactNeighborY="192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6582DB-C4D5-434C-9BEA-56CC15E64B6C}" type="pres">
      <dgm:prSet presAssocID="{46196549-2ED0-472E-87D9-73ED2CE5C699}" presName="sibTrans" presStyleLbl="bgSibTrans2D1" presStyleIdx="2" presStyleCnt="3" custAng="20654651" custLinFactNeighborX="-14017" custLinFactNeighborY="45727"/>
      <dgm:spPr/>
      <dgm:t>
        <a:bodyPr/>
        <a:lstStyle/>
        <a:p>
          <a:endParaRPr lang="en-US"/>
        </a:p>
      </dgm:t>
    </dgm:pt>
    <dgm:pt modelId="{2CD10014-E9FF-4AEE-8476-CC215012BA64}" type="pres">
      <dgm:prSet presAssocID="{1EC9C3E4-B3BF-4898-BB63-7B65675FE432}" presName="compNode" presStyleCnt="0"/>
      <dgm:spPr/>
    </dgm:pt>
    <dgm:pt modelId="{1C2347EB-CDCF-4205-A58C-067E2D3DA361}" type="pres">
      <dgm:prSet presAssocID="{1EC9C3E4-B3BF-4898-BB63-7B65675FE432}" presName="dummyConnPt" presStyleCnt="0"/>
      <dgm:spPr/>
    </dgm:pt>
    <dgm:pt modelId="{9E0A4122-28B0-4CE6-9F4A-9D2675F6E249}" type="pres">
      <dgm:prSet presAssocID="{1EC9C3E4-B3BF-4898-BB63-7B65675FE432}" presName="node" presStyleLbl="node1" presStyleIdx="3" presStyleCnt="4" custScaleX="166421" custScaleY="167706" custLinFactNeighborX="-7180" custLinFactNeighborY="-691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A4DFDF2-7579-4C96-A1F4-882EA38F7D2C}" type="presOf" srcId="{BDB067DC-93EC-49A3-9371-062127DCA3F1}" destId="{8B8EA551-DE34-43F1-B2E1-806F98C935E0}" srcOrd="0" destOrd="0" presId="urn:microsoft.com/office/officeart/2005/8/layout/bProcess4"/>
    <dgm:cxn modelId="{38AFF8F2-3A09-4F3A-B9C8-BCB7EE5C0290}" type="presOf" srcId="{46196549-2ED0-472E-87D9-73ED2CE5C699}" destId="{A66582DB-C4D5-434C-9BEA-56CC15E64B6C}" srcOrd="0" destOrd="0" presId="urn:microsoft.com/office/officeart/2005/8/layout/bProcess4"/>
    <dgm:cxn modelId="{340DAF12-B3E4-4E0B-8A36-6DE5EA6A64E4}" type="presOf" srcId="{6E1D309F-ED2C-4056-8ECB-6F038FD66841}" destId="{A1033B64-94A9-4A29-B8A7-5B3EAD863B9E}" srcOrd="0" destOrd="0" presId="urn:microsoft.com/office/officeart/2005/8/layout/bProcess4"/>
    <dgm:cxn modelId="{F9F392EA-4918-4EBC-9D61-E1874D53A821}" type="presOf" srcId="{EC284F2C-DE51-45C0-9D2A-E50604C99862}" destId="{192CE036-78FE-49F8-BADA-3F335C0C62C9}" srcOrd="0" destOrd="0" presId="urn:microsoft.com/office/officeart/2005/8/layout/bProcess4"/>
    <dgm:cxn modelId="{2D82C7CF-8F53-48B9-8F77-4B07BA9440AA}" srcId="{BDB067DC-93EC-49A3-9371-062127DCA3F1}" destId="{1EC9C3E4-B3BF-4898-BB63-7B65675FE432}" srcOrd="3" destOrd="0" parTransId="{899AEEA5-3FEA-47E9-B9FE-2466409D5B0F}" sibTransId="{CEEF07E5-0BC2-4506-9D05-7CF72EE9EAED}"/>
    <dgm:cxn modelId="{6B29BA89-C60F-4DD2-B319-F6FE821528E8}" srcId="{BDB067DC-93EC-49A3-9371-062127DCA3F1}" destId="{EC284F2C-DE51-45C0-9D2A-E50604C99862}" srcOrd="0" destOrd="0" parTransId="{11A96779-D6C3-42FB-89F0-7B77F567861B}" sibTransId="{444F0271-7586-4F87-BF78-0AB4A29F74FF}"/>
    <dgm:cxn modelId="{FE7D7006-3D36-496C-B084-7DC9E6B97D4A}" srcId="{BDB067DC-93EC-49A3-9371-062127DCA3F1}" destId="{68D0E90B-CFB8-4066-B805-37655A769FFF}" srcOrd="1" destOrd="0" parTransId="{F02A52EB-65E0-4CF6-91E7-E90C1419ED38}" sibTransId="{82E20C3A-4D1C-4589-8157-0424B87BB06B}"/>
    <dgm:cxn modelId="{FB537382-A329-47A4-BC20-754BEADD8CBC}" srcId="{BDB067DC-93EC-49A3-9371-062127DCA3F1}" destId="{6E1D309F-ED2C-4056-8ECB-6F038FD66841}" srcOrd="2" destOrd="0" parTransId="{EEFD5889-34D0-479B-BFB1-94A62A897979}" sibTransId="{46196549-2ED0-472E-87D9-73ED2CE5C699}"/>
    <dgm:cxn modelId="{6D6C1CF3-7CD6-46C1-8F1C-7DD9ED381964}" type="presOf" srcId="{1EC9C3E4-B3BF-4898-BB63-7B65675FE432}" destId="{9E0A4122-28B0-4CE6-9F4A-9D2675F6E249}" srcOrd="0" destOrd="0" presId="urn:microsoft.com/office/officeart/2005/8/layout/bProcess4"/>
    <dgm:cxn modelId="{76E318FC-4D37-4EC6-B304-FF8A49E43BE5}" type="presOf" srcId="{68D0E90B-CFB8-4066-B805-37655A769FFF}" destId="{DAB39750-480E-47F8-A7E6-BD020E15C85E}" srcOrd="0" destOrd="0" presId="urn:microsoft.com/office/officeart/2005/8/layout/bProcess4"/>
    <dgm:cxn modelId="{330DC2F3-6812-4E63-8211-12465A9AF1CA}" type="presOf" srcId="{82E20C3A-4D1C-4589-8157-0424B87BB06B}" destId="{E277D02F-B05B-4595-B329-3ED4B358A21E}" srcOrd="0" destOrd="0" presId="urn:microsoft.com/office/officeart/2005/8/layout/bProcess4"/>
    <dgm:cxn modelId="{B223B0AA-E707-47F0-A8B0-4546BBC15CE6}" type="presOf" srcId="{444F0271-7586-4F87-BF78-0AB4A29F74FF}" destId="{8CFB3EE3-F632-4C28-8EF7-861FA20F06D6}" srcOrd="0" destOrd="0" presId="urn:microsoft.com/office/officeart/2005/8/layout/bProcess4"/>
    <dgm:cxn modelId="{4580E4AC-F503-46FC-82C6-884B16BCFFBC}" type="presParOf" srcId="{8B8EA551-DE34-43F1-B2E1-806F98C935E0}" destId="{343E59C6-810E-4151-80A6-FA90FE17B8C4}" srcOrd="0" destOrd="0" presId="urn:microsoft.com/office/officeart/2005/8/layout/bProcess4"/>
    <dgm:cxn modelId="{930168A3-C39F-4D60-AC29-FEB0528C5723}" type="presParOf" srcId="{343E59C6-810E-4151-80A6-FA90FE17B8C4}" destId="{72BE6854-0DC8-45D3-BE66-9DE3C7FAA0F0}" srcOrd="0" destOrd="0" presId="urn:microsoft.com/office/officeart/2005/8/layout/bProcess4"/>
    <dgm:cxn modelId="{E67424AA-73B4-4A06-9558-09F5202C1C6B}" type="presParOf" srcId="{343E59C6-810E-4151-80A6-FA90FE17B8C4}" destId="{192CE036-78FE-49F8-BADA-3F335C0C62C9}" srcOrd="1" destOrd="0" presId="urn:microsoft.com/office/officeart/2005/8/layout/bProcess4"/>
    <dgm:cxn modelId="{E93B7A0C-FA62-4279-B67D-EB872108704E}" type="presParOf" srcId="{8B8EA551-DE34-43F1-B2E1-806F98C935E0}" destId="{8CFB3EE3-F632-4C28-8EF7-861FA20F06D6}" srcOrd="1" destOrd="0" presId="urn:microsoft.com/office/officeart/2005/8/layout/bProcess4"/>
    <dgm:cxn modelId="{0AEC9470-0381-4ED3-8676-A8F363777D12}" type="presParOf" srcId="{8B8EA551-DE34-43F1-B2E1-806F98C935E0}" destId="{16EDEACB-CB50-40C1-B859-2AB7F0664629}" srcOrd="2" destOrd="0" presId="urn:microsoft.com/office/officeart/2005/8/layout/bProcess4"/>
    <dgm:cxn modelId="{58A5F01C-E754-4EA4-B280-F7D610158BAA}" type="presParOf" srcId="{16EDEACB-CB50-40C1-B859-2AB7F0664629}" destId="{1610FBBC-32A7-4EF2-9B3E-3882579BD532}" srcOrd="0" destOrd="0" presId="urn:microsoft.com/office/officeart/2005/8/layout/bProcess4"/>
    <dgm:cxn modelId="{6200B470-5DFC-4FE9-AB35-6085A4D97112}" type="presParOf" srcId="{16EDEACB-CB50-40C1-B859-2AB7F0664629}" destId="{DAB39750-480E-47F8-A7E6-BD020E15C85E}" srcOrd="1" destOrd="0" presId="urn:microsoft.com/office/officeart/2005/8/layout/bProcess4"/>
    <dgm:cxn modelId="{40C8F6D2-A6C3-46C5-AE3D-B9C7AFE21873}" type="presParOf" srcId="{8B8EA551-DE34-43F1-B2E1-806F98C935E0}" destId="{E277D02F-B05B-4595-B329-3ED4B358A21E}" srcOrd="3" destOrd="0" presId="urn:microsoft.com/office/officeart/2005/8/layout/bProcess4"/>
    <dgm:cxn modelId="{68DAF5E4-C9BC-4B8C-883B-91C4CBFC5245}" type="presParOf" srcId="{8B8EA551-DE34-43F1-B2E1-806F98C935E0}" destId="{B717CA5A-7574-4383-8107-D5B18485CE99}" srcOrd="4" destOrd="0" presId="urn:microsoft.com/office/officeart/2005/8/layout/bProcess4"/>
    <dgm:cxn modelId="{0E4A069B-ADF7-4DBA-8F1A-63001103AD6D}" type="presParOf" srcId="{B717CA5A-7574-4383-8107-D5B18485CE99}" destId="{A65DD477-97CF-40FE-A02E-40C390A23842}" srcOrd="0" destOrd="0" presId="urn:microsoft.com/office/officeart/2005/8/layout/bProcess4"/>
    <dgm:cxn modelId="{49C35325-5C8F-4C25-8B62-7FDBF57FCEEB}" type="presParOf" srcId="{B717CA5A-7574-4383-8107-D5B18485CE99}" destId="{A1033B64-94A9-4A29-B8A7-5B3EAD863B9E}" srcOrd="1" destOrd="0" presId="urn:microsoft.com/office/officeart/2005/8/layout/bProcess4"/>
    <dgm:cxn modelId="{C510C313-19EE-49E4-B85D-5023D3B98C2D}" type="presParOf" srcId="{8B8EA551-DE34-43F1-B2E1-806F98C935E0}" destId="{A66582DB-C4D5-434C-9BEA-56CC15E64B6C}" srcOrd="5" destOrd="0" presId="urn:microsoft.com/office/officeart/2005/8/layout/bProcess4"/>
    <dgm:cxn modelId="{E097BE2C-7563-4EB7-8AD1-64D274EA4F90}" type="presParOf" srcId="{8B8EA551-DE34-43F1-B2E1-806F98C935E0}" destId="{2CD10014-E9FF-4AEE-8476-CC215012BA64}" srcOrd="6" destOrd="0" presId="urn:microsoft.com/office/officeart/2005/8/layout/bProcess4"/>
    <dgm:cxn modelId="{6BFC168F-F6E8-443E-8CC4-69A5FFA17FD3}" type="presParOf" srcId="{2CD10014-E9FF-4AEE-8476-CC215012BA64}" destId="{1C2347EB-CDCF-4205-A58C-067E2D3DA361}" srcOrd="0" destOrd="0" presId="urn:microsoft.com/office/officeart/2005/8/layout/bProcess4"/>
    <dgm:cxn modelId="{E0CAC188-9CDE-4364-AD41-B2554FD7582F}" type="presParOf" srcId="{2CD10014-E9FF-4AEE-8476-CC215012BA64}" destId="{9E0A4122-28B0-4CE6-9F4A-9D2675F6E249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1C41EB7-E61B-45D4-A8D1-3A1E43829F2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1BBB59B-6ACC-4103-9B0D-30B689C7496D}">
      <dgm:prSet phldrT="[Text]" custT="1"/>
      <dgm:spPr>
        <a:solidFill>
          <a:srgbClr val="DB1F26"/>
        </a:solidFill>
        <a:ln>
          <a:solidFill>
            <a:srgbClr val="DB1F26"/>
          </a:solidFill>
        </a:ln>
      </dgm:spPr>
      <dgm:t>
        <a:bodyPr/>
        <a:lstStyle/>
        <a:p>
          <a:endParaRPr lang="en-US" sz="2400" dirty="0"/>
        </a:p>
      </dgm:t>
    </dgm:pt>
    <dgm:pt modelId="{C09643A5-034B-421F-AB68-91743533E274}" type="parTrans" cxnId="{F92508EB-AD1B-43D3-9B8B-F4852A8E29A7}">
      <dgm:prSet/>
      <dgm:spPr/>
      <dgm:t>
        <a:bodyPr/>
        <a:lstStyle/>
        <a:p>
          <a:endParaRPr lang="en-US" sz="2400" dirty="0"/>
        </a:p>
      </dgm:t>
    </dgm:pt>
    <dgm:pt modelId="{7FB6DBDE-E2FF-400B-BC2A-261C5DB0E5A7}" type="sibTrans" cxnId="{F92508EB-AD1B-43D3-9B8B-F4852A8E29A7}">
      <dgm:prSet/>
      <dgm:spPr/>
      <dgm:t>
        <a:bodyPr/>
        <a:lstStyle/>
        <a:p>
          <a:endParaRPr lang="en-US" sz="2400" dirty="0"/>
        </a:p>
      </dgm:t>
    </dgm:pt>
    <dgm:pt modelId="{16E760C6-0350-4C7B-8C8B-54BB3066B903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DB1F26"/>
          </a:solidFill>
        </a:ln>
      </dgm:spPr>
      <dgm:t>
        <a:bodyPr/>
        <a:lstStyle/>
        <a:p>
          <a:pPr algn="ctr"/>
          <a:r>
            <a:rPr lang="ru-RU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Конкурентоспособный продукт возможность перевозки меньше </a:t>
          </a:r>
          <a:r>
            <a:rPr lang="en-US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~</a:t>
          </a:r>
          <a:r>
            <a:rPr lang="ru-RU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30%</a:t>
          </a:r>
          <a:r>
            <a:rPr lang="en-US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</a:t>
          </a:r>
          <a:r>
            <a:rPr lang="ru-RU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 сравнению с автотранспортом </a:t>
          </a:r>
          <a:endParaRPr lang="en-US" sz="2400" b="1" noProof="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BFA194B7-0260-4359-B96F-F7BEA439D355}" type="parTrans" cxnId="{D1B68126-ED8A-4692-9E33-2DED970FFF21}">
      <dgm:prSet/>
      <dgm:spPr/>
      <dgm:t>
        <a:bodyPr/>
        <a:lstStyle/>
        <a:p>
          <a:endParaRPr lang="en-US" sz="2400" dirty="0"/>
        </a:p>
      </dgm:t>
    </dgm:pt>
    <dgm:pt modelId="{E9AD94DA-FD4F-40A7-8FA4-8A5B49B5CA75}" type="sibTrans" cxnId="{D1B68126-ED8A-4692-9E33-2DED970FFF21}">
      <dgm:prSet/>
      <dgm:spPr/>
      <dgm:t>
        <a:bodyPr/>
        <a:lstStyle/>
        <a:p>
          <a:endParaRPr lang="en-US" sz="2400" dirty="0"/>
        </a:p>
      </dgm:t>
    </dgm:pt>
    <dgm:pt modelId="{07224514-48EF-4B55-A631-3A39DDFED808}">
      <dgm:prSet phldrT="[Text]" custT="1"/>
      <dgm:spPr>
        <a:solidFill>
          <a:srgbClr val="DB1F26"/>
        </a:solidFill>
        <a:ln>
          <a:solidFill>
            <a:srgbClr val="DB1F26"/>
          </a:solidFill>
        </a:ln>
      </dgm:spPr>
      <dgm:t>
        <a:bodyPr/>
        <a:lstStyle/>
        <a:p>
          <a:endParaRPr lang="en-US" sz="2400" dirty="0"/>
        </a:p>
      </dgm:t>
    </dgm:pt>
    <dgm:pt modelId="{637416E7-D8DA-472F-97CE-3CA821CFD414}" type="parTrans" cxnId="{330CECC7-2561-4604-92D2-D12A4BFA4116}">
      <dgm:prSet/>
      <dgm:spPr/>
      <dgm:t>
        <a:bodyPr/>
        <a:lstStyle/>
        <a:p>
          <a:endParaRPr lang="en-US" sz="2400" dirty="0"/>
        </a:p>
      </dgm:t>
    </dgm:pt>
    <dgm:pt modelId="{06B094A8-CC92-4E23-BC29-C0B34D3036F6}" type="sibTrans" cxnId="{330CECC7-2561-4604-92D2-D12A4BFA4116}">
      <dgm:prSet/>
      <dgm:spPr/>
      <dgm:t>
        <a:bodyPr/>
        <a:lstStyle/>
        <a:p>
          <a:endParaRPr lang="en-US" sz="2400" dirty="0"/>
        </a:p>
      </dgm:t>
    </dgm:pt>
    <dgm:pt modelId="{402DF4DC-D020-4580-86BC-84376E55492B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DB1F26"/>
          </a:solidFill>
        </a:ln>
      </dgm:spPr>
      <dgm:t>
        <a:bodyPr/>
        <a:lstStyle/>
        <a:p>
          <a:pPr algn="ctr"/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Гарантия доставки ,,точно в срок</a:t>
          </a:r>
          <a:r>
            <a:rPr lang="en-US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”</a:t>
          </a:r>
          <a:endParaRPr lang="en-US" sz="28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23848BF7-E0A5-40E5-A599-AFD42E6EB73D}" type="parTrans" cxnId="{A93AEDCF-7FAE-49DF-8FFA-9A6CE2AE190D}">
      <dgm:prSet/>
      <dgm:spPr/>
      <dgm:t>
        <a:bodyPr/>
        <a:lstStyle/>
        <a:p>
          <a:endParaRPr lang="en-US" sz="2400" dirty="0"/>
        </a:p>
      </dgm:t>
    </dgm:pt>
    <dgm:pt modelId="{52E503D8-1EE4-4FD4-9258-78D7EA410FAD}" type="sibTrans" cxnId="{A93AEDCF-7FAE-49DF-8FFA-9A6CE2AE190D}">
      <dgm:prSet/>
      <dgm:spPr/>
      <dgm:t>
        <a:bodyPr/>
        <a:lstStyle/>
        <a:p>
          <a:endParaRPr lang="en-US" sz="2400" dirty="0"/>
        </a:p>
      </dgm:t>
    </dgm:pt>
    <dgm:pt modelId="{06D74F12-4A85-4F02-A045-89C878B8CBEB}">
      <dgm:prSet phldrT="[Text]" custT="1"/>
      <dgm:spPr>
        <a:solidFill>
          <a:srgbClr val="DB1F26"/>
        </a:solidFill>
        <a:ln>
          <a:solidFill>
            <a:srgbClr val="DB1F26"/>
          </a:solidFill>
        </a:ln>
      </dgm:spPr>
      <dgm:t>
        <a:bodyPr/>
        <a:lstStyle/>
        <a:p>
          <a:endParaRPr lang="en-US" sz="2400" dirty="0"/>
        </a:p>
      </dgm:t>
    </dgm:pt>
    <dgm:pt modelId="{5F430C52-D934-42FB-8834-FB7D1C328D77}" type="parTrans" cxnId="{1241FC80-68F0-4FAD-87BF-AEAE1FAFBF28}">
      <dgm:prSet/>
      <dgm:spPr/>
      <dgm:t>
        <a:bodyPr/>
        <a:lstStyle/>
        <a:p>
          <a:endParaRPr lang="en-US" sz="2400" dirty="0"/>
        </a:p>
      </dgm:t>
    </dgm:pt>
    <dgm:pt modelId="{2B29D815-EE7C-478C-9FC3-C5486FE73727}" type="sibTrans" cxnId="{1241FC80-68F0-4FAD-87BF-AEAE1FAFBF28}">
      <dgm:prSet/>
      <dgm:spPr/>
      <dgm:t>
        <a:bodyPr/>
        <a:lstStyle/>
        <a:p>
          <a:endParaRPr lang="en-US" sz="2400" dirty="0"/>
        </a:p>
      </dgm:t>
    </dgm:pt>
    <dgm:pt modelId="{CFC0229D-DFBC-4A54-A4BC-8B8E2F4BA8F3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DB1F26"/>
          </a:solidFill>
        </a:ln>
      </dgm:spPr>
      <dgm:t>
        <a:bodyPr/>
        <a:lstStyle/>
        <a:p>
          <a:pPr algn="ctr"/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Регулярное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ru-RU" sz="2800" b="1" dirty="0" err="1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курсирование</a:t>
          </a:r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поезда</a:t>
          </a:r>
          <a:endParaRPr lang="en-US" sz="28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5DD8A118-8078-4C77-95A6-3F42DCDA7CCE}" type="parTrans" cxnId="{EF0FDCFA-545B-412E-B4B1-B7317BA544E8}">
      <dgm:prSet/>
      <dgm:spPr/>
      <dgm:t>
        <a:bodyPr/>
        <a:lstStyle/>
        <a:p>
          <a:endParaRPr lang="en-US" sz="2400" dirty="0"/>
        </a:p>
      </dgm:t>
    </dgm:pt>
    <dgm:pt modelId="{2F713D01-2583-4E0E-B471-6DBB002D81F7}" type="sibTrans" cxnId="{EF0FDCFA-545B-412E-B4B1-B7317BA544E8}">
      <dgm:prSet/>
      <dgm:spPr/>
      <dgm:t>
        <a:bodyPr/>
        <a:lstStyle/>
        <a:p>
          <a:endParaRPr lang="en-US" sz="2400" dirty="0"/>
        </a:p>
      </dgm:t>
    </dgm:pt>
    <dgm:pt modelId="{3C9AC415-8390-4B8E-9BAF-0109B7603DEE}">
      <dgm:prSet custT="1"/>
      <dgm:spPr>
        <a:solidFill>
          <a:srgbClr val="DB1F26"/>
        </a:solidFill>
        <a:ln>
          <a:solidFill>
            <a:srgbClr val="DB1F26"/>
          </a:solidFill>
        </a:ln>
      </dgm:spPr>
      <dgm:t>
        <a:bodyPr/>
        <a:lstStyle/>
        <a:p>
          <a:endParaRPr lang="en-US" sz="2400" dirty="0"/>
        </a:p>
      </dgm:t>
    </dgm:pt>
    <dgm:pt modelId="{98A2F58B-8478-4988-B0FC-6E3E5839E6D7}" type="parTrans" cxnId="{4ACAE7B4-CA2B-4E4D-A9C8-8A74D080E09B}">
      <dgm:prSet/>
      <dgm:spPr/>
      <dgm:t>
        <a:bodyPr/>
        <a:lstStyle/>
        <a:p>
          <a:endParaRPr lang="en-US" sz="2400" dirty="0"/>
        </a:p>
      </dgm:t>
    </dgm:pt>
    <dgm:pt modelId="{21BE43CA-9C72-496D-B11F-A28021365AD5}" type="sibTrans" cxnId="{4ACAE7B4-CA2B-4E4D-A9C8-8A74D080E09B}">
      <dgm:prSet/>
      <dgm:spPr/>
      <dgm:t>
        <a:bodyPr/>
        <a:lstStyle/>
        <a:p>
          <a:endParaRPr lang="en-US" sz="2400" dirty="0"/>
        </a:p>
      </dgm:t>
    </dgm:pt>
    <dgm:pt modelId="{8CCAE12A-117A-4752-A892-3578EE0C8AE2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rgbClr val="DB1F26"/>
          </a:solidFill>
        </a:ln>
      </dgm:spPr>
      <dgm:t>
        <a:bodyPr/>
        <a:lstStyle/>
        <a:p>
          <a:pPr algn="ctr"/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Международное призвание</a:t>
          </a:r>
          <a:endParaRPr lang="en-US" sz="2800" b="1" dirty="0">
            <a:latin typeface="Cambria" pitchFamily="18" charset="0"/>
          </a:endParaRPr>
        </a:p>
      </dgm:t>
    </dgm:pt>
    <dgm:pt modelId="{D308E1A2-6345-4DDC-A237-0DBDC5162286}" type="sibTrans" cxnId="{53DAEAA5-FF9E-443A-9C98-C97E9E522A9B}">
      <dgm:prSet/>
      <dgm:spPr/>
      <dgm:t>
        <a:bodyPr/>
        <a:lstStyle/>
        <a:p>
          <a:endParaRPr lang="en-US" sz="2400" dirty="0"/>
        </a:p>
      </dgm:t>
    </dgm:pt>
    <dgm:pt modelId="{47DBB659-337E-4D28-807A-A0D863784555}" type="parTrans" cxnId="{53DAEAA5-FF9E-443A-9C98-C97E9E522A9B}">
      <dgm:prSet/>
      <dgm:spPr/>
      <dgm:t>
        <a:bodyPr/>
        <a:lstStyle/>
        <a:p>
          <a:endParaRPr lang="en-US" sz="2400" dirty="0"/>
        </a:p>
      </dgm:t>
    </dgm:pt>
    <dgm:pt modelId="{49C447FD-CE66-40CC-A534-53BC81A1BBA0}" type="pres">
      <dgm:prSet presAssocID="{71C41EB7-E61B-45D4-A8D1-3A1E43829F2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7BAACF-64BD-4D2B-ACEE-83DB834A2855}" type="pres">
      <dgm:prSet presAssocID="{41BBB59B-6ACC-4103-9B0D-30B689C7496D}" presName="composite" presStyleCnt="0"/>
      <dgm:spPr/>
    </dgm:pt>
    <dgm:pt modelId="{B8E4D83B-91FD-4260-A8F1-9FDB40A99A6E}" type="pres">
      <dgm:prSet presAssocID="{41BBB59B-6ACC-4103-9B0D-30B689C7496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B25C6D-98E2-4222-9C90-F69BD6CA4145}" type="pres">
      <dgm:prSet presAssocID="{41BBB59B-6ACC-4103-9B0D-30B689C7496D}" presName="descendantText" presStyleLbl="alignAcc1" presStyleIdx="0" presStyleCnt="4" custScaleY="1150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7D458-B611-4E09-B7F6-0E3CE5FC3498}" type="pres">
      <dgm:prSet presAssocID="{7FB6DBDE-E2FF-400B-BC2A-261C5DB0E5A7}" presName="sp" presStyleCnt="0"/>
      <dgm:spPr/>
    </dgm:pt>
    <dgm:pt modelId="{36FDA507-2AF8-4CC0-A171-384619B7F3E4}" type="pres">
      <dgm:prSet presAssocID="{07224514-48EF-4B55-A631-3A39DDFED808}" presName="composite" presStyleCnt="0"/>
      <dgm:spPr/>
    </dgm:pt>
    <dgm:pt modelId="{901784AF-30D7-4FD2-A8E3-3E9702C85D9F}" type="pres">
      <dgm:prSet presAssocID="{07224514-48EF-4B55-A631-3A39DDFED80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B4300-3DBB-45A4-817F-BA285839CC6C}" type="pres">
      <dgm:prSet presAssocID="{07224514-48EF-4B55-A631-3A39DDFED808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53F61E-A4D1-4771-9E9B-2D55C21C7D52}" type="pres">
      <dgm:prSet presAssocID="{06B094A8-CC92-4E23-BC29-C0B34D3036F6}" presName="sp" presStyleCnt="0"/>
      <dgm:spPr/>
    </dgm:pt>
    <dgm:pt modelId="{1037B376-000B-406F-A35B-3449A901110D}" type="pres">
      <dgm:prSet presAssocID="{06D74F12-4A85-4F02-A045-89C878B8CBEB}" presName="composite" presStyleCnt="0"/>
      <dgm:spPr/>
    </dgm:pt>
    <dgm:pt modelId="{18310AD0-F32F-499A-A1F0-1C82A24F52D0}" type="pres">
      <dgm:prSet presAssocID="{06D74F12-4A85-4F02-A045-89C878B8CBEB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D52E90-F2DB-405D-A2E6-5E10B5BDA6FA}" type="pres">
      <dgm:prSet presAssocID="{06D74F12-4A85-4F02-A045-89C878B8CBEB}" presName="descendantText" presStyleLbl="alignAcc1" presStyleIdx="2" presStyleCnt="4" custLinFactNeighborX="955" custLinFactNeighborY="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0EDF9E-8946-4994-8FBC-FEA1ACD0BE7B}" type="pres">
      <dgm:prSet presAssocID="{2B29D815-EE7C-478C-9FC3-C5486FE73727}" presName="sp" presStyleCnt="0"/>
      <dgm:spPr/>
    </dgm:pt>
    <dgm:pt modelId="{E11D9EF6-8FB1-4E6E-B976-2C4EF25504BA}" type="pres">
      <dgm:prSet presAssocID="{3C9AC415-8390-4B8E-9BAF-0109B7603DEE}" presName="composite" presStyleCnt="0"/>
      <dgm:spPr/>
    </dgm:pt>
    <dgm:pt modelId="{6939FF1F-2C93-4B14-BD9D-7AB02EA5D0DD}" type="pres">
      <dgm:prSet presAssocID="{3C9AC415-8390-4B8E-9BAF-0109B7603DEE}" presName="parentText" presStyleLbl="alignNode1" presStyleIdx="3" presStyleCnt="4" custScaleY="11689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AF59D-F326-4B07-8930-BD6AAA4E89F1}" type="pres">
      <dgm:prSet presAssocID="{3C9AC415-8390-4B8E-9BAF-0109B7603DEE}" presName="descendantText" presStyleLbl="alignAcc1" presStyleIdx="3" presStyleCnt="4" custScaleY="1218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23A340-6D47-4DCA-A4DE-9B3EE2F1BA31}" type="presOf" srcId="{07224514-48EF-4B55-A631-3A39DDFED808}" destId="{901784AF-30D7-4FD2-A8E3-3E9702C85D9F}" srcOrd="0" destOrd="0" presId="urn:microsoft.com/office/officeart/2005/8/layout/chevron2"/>
    <dgm:cxn modelId="{F92508EB-AD1B-43D3-9B8B-F4852A8E29A7}" srcId="{71C41EB7-E61B-45D4-A8D1-3A1E43829F2E}" destId="{41BBB59B-6ACC-4103-9B0D-30B689C7496D}" srcOrd="0" destOrd="0" parTransId="{C09643A5-034B-421F-AB68-91743533E274}" sibTransId="{7FB6DBDE-E2FF-400B-BC2A-261C5DB0E5A7}"/>
    <dgm:cxn modelId="{1241FC80-68F0-4FAD-87BF-AEAE1FAFBF28}" srcId="{71C41EB7-E61B-45D4-A8D1-3A1E43829F2E}" destId="{06D74F12-4A85-4F02-A045-89C878B8CBEB}" srcOrd="2" destOrd="0" parTransId="{5F430C52-D934-42FB-8834-FB7D1C328D77}" sibTransId="{2B29D815-EE7C-478C-9FC3-C5486FE73727}"/>
    <dgm:cxn modelId="{570DC512-FD87-4CC7-A246-9921C970B5DD}" type="presOf" srcId="{06D74F12-4A85-4F02-A045-89C878B8CBEB}" destId="{18310AD0-F32F-499A-A1F0-1C82A24F52D0}" srcOrd="0" destOrd="0" presId="urn:microsoft.com/office/officeart/2005/8/layout/chevron2"/>
    <dgm:cxn modelId="{53DAEAA5-FF9E-443A-9C98-C97E9E522A9B}" srcId="{3C9AC415-8390-4B8E-9BAF-0109B7603DEE}" destId="{8CCAE12A-117A-4752-A892-3578EE0C8AE2}" srcOrd="0" destOrd="0" parTransId="{47DBB659-337E-4D28-807A-A0D863784555}" sibTransId="{D308E1A2-6345-4DDC-A237-0DBDC5162286}"/>
    <dgm:cxn modelId="{A93AEDCF-7FAE-49DF-8FFA-9A6CE2AE190D}" srcId="{07224514-48EF-4B55-A631-3A39DDFED808}" destId="{402DF4DC-D020-4580-86BC-84376E55492B}" srcOrd="0" destOrd="0" parTransId="{23848BF7-E0A5-40E5-A599-AFD42E6EB73D}" sibTransId="{52E503D8-1EE4-4FD4-9258-78D7EA410FAD}"/>
    <dgm:cxn modelId="{C6A6B714-9D95-42A5-ACA2-83CB14FE59CD}" type="presOf" srcId="{71C41EB7-E61B-45D4-A8D1-3A1E43829F2E}" destId="{49C447FD-CE66-40CC-A534-53BC81A1BBA0}" srcOrd="0" destOrd="0" presId="urn:microsoft.com/office/officeart/2005/8/layout/chevron2"/>
    <dgm:cxn modelId="{F20C9F9C-C357-4127-B63A-948627FF3CEB}" type="presOf" srcId="{8CCAE12A-117A-4752-A892-3578EE0C8AE2}" destId="{8FDAF59D-F326-4B07-8930-BD6AAA4E89F1}" srcOrd="0" destOrd="0" presId="urn:microsoft.com/office/officeart/2005/8/layout/chevron2"/>
    <dgm:cxn modelId="{4ACAE7B4-CA2B-4E4D-A9C8-8A74D080E09B}" srcId="{71C41EB7-E61B-45D4-A8D1-3A1E43829F2E}" destId="{3C9AC415-8390-4B8E-9BAF-0109B7603DEE}" srcOrd="3" destOrd="0" parTransId="{98A2F58B-8478-4988-B0FC-6E3E5839E6D7}" sibTransId="{21BE43CA-9C72-496D-B11F-A28021365AD5}"/>
    <dgm:cxn modelId="{6F399B58-EFA2-422C-AC75-DBF5133DBD12}" type="presOf" srcId="{41BBB59B-6ACC-4103-9B0D-30B689C7496D}" destId="{B8E4D83B-91FD-4260-A8F1-9FDB40A99A6E}" srcOrd="0" destOrd="0" presId="urn:microsoft.com/office/officeart/2005/8/layout/chevron2"/>
    <dgm:cxn modelId="{E6C9AA28-0F5F-4B66-99C4-74FBA970A62E}" type="presOf" srcId="{16E760C6-0350-4C7B-8C8B-54BB3066B903}" destId="{B7B25C6D-98E2-4222-9C90-F69BD6CA4145}" srcOrd="0" destOrd="0" presId="urn:microsoft.com/office/officeart/2005/8/layout/chevron2"/>
    <dgm:cxn modelId="{330CECC7-2561-4604-92D2-D12A4BFA4116}" srcId="{71C41EB7-E61B-45D4-A8D1-3A1E43829F2E}" destId="{07224514-48EF-4B55-A631-3A39DDFED808}" srcOrd="1" destOrd="0" parTransId="{637416E7-D8DA-472F-97CE-3CA821CFD414}" sibTransId="{06B094A8-CC92-4E23-BC29-C0B34D3036F6}"/>
    <dgm:cxn modelId="{EF0FDCFA-545B-412E-B4B1-B7317BA544E8}" srcId="{06D74F12-4A85-4F02-A045-89C878B8CBEB}" destId="{CFC0229D-DFBC-4A54-A4BC-8B8E2F4BA8F3}" srcOrd="0" destOrd="0" parTransId="{5DD8A118-8078-4C77-95A6-3F42DCDA7CCE}" sibTransId="{2F713D01-2583-4E0E-B471-6DBB002D81F7}"/>
    <dgm:cxn modelId="{44A3C0EB-6511-4E33-B705-83AE34E7E2F5}" type="presOf" srcId="{3C9AC415-8390-4B8E-9BAF-0109B7603DEE}" destId="{6939FF1F-2C93-4B14-BD9D-7AB02EA5D0DD}" srcOrd="0" destOrd="0" presId="urn:microsoft.com/office/officeart/2005/8/layout/chevron2"/>
    <dgm:cxn modelId="{9E18F3DB-D9E3-4292-AEB4-D52BB3291A0E}" type="presOf" srcId="{402DF4DC-D020-4580-86BC-84376E55492B}" destId="{543B4300-3DBB-45A4-817F-BA285839CC6C}" srcOrd="0" destOrd="0" presId="urn:microsoft.com/office/officeart/2005/8/layout/chevron2"/>
    <dgm:cxn modelId="{D1B68126-ED8A-4692-9E33-2DED970FFF21}" srcId="{41BBB59B-6ACC-4103-9B0D-30B689C7496D}" destId="{16E760C6-0350-4C7B-8C8B-54BB3066B903}" srcOrd="0" destOrd="0" parTransId="{BFA194B7-0260-4359-B96F-F7BEA439D355}" sibTransId="{E9AD94DA-FD4F-40A7-8FA4-8A5B49B5CA75}"/>
    <dgm:cxn modelId="{43FF6932-F0A9-47CC-B3F9-066D1A244AAE}" type="presOf" srcId="{CFC0229D-DFBC-4A54-A4BC-8B8E2F4BA8F3}" destId="{C6D52E90-F2DB-405D-A2E6-5E10B5BDA6FA}" srcOrd="0" destOrd="0" presId="urn:microsoft.com/office/officeart/2005/8/layout/chevron2"/>
    <dgm:cxn modelId="{7AF99CEE-A505-492C-8BFD-BF3EBBE57909}" type="presParOf" srcId="{49C447FD-CE66-40CC-A534-53BC81A1BBA0}" destId="{1E7BAACF-64BD-4D2B-ACEE-83DB834A2855}" srcOrd="0" destOrd="0" presId="urn:microsoft.com/office/officeart/2005/8/layout/chevron2"/>
    <dgm:cxn modelId="{053EBB28-ADB6-4883-86FD-36279699E7CB}" type="presParOf" srcId="{1E7BAACF-64BD-4D2B-ACEE-83DB834A2855}" destId="{B8E4D83B-91FD-4260-A8F1-9FDB40A99A6E}" srcOrd="0" destOrd="0" presId="urn:microsoft.com/office/officeart/2005/8/layout/chevron2"/>
    <dgm:cxn modelId="{922C67CB-C9D2-4E92-A8B0-14430BA96AAE}" type="presParOf" srcId="{1E7BAACF-64BD-4D2B-ACEE-83DB834A2855}" destId="{B7B25C6D-98E2-4222-9C90-F69BD6CA4145}" srcOrd="1" destOrd="0" presId="urn:microsoft.com/office/officeart/2005/8/layout/chevron2"/>
    <dgm:cxn modelId="{3BB48258-F26A-45D1-B681-D89BC5C3AA5D}" type="presParOf" srcId="{49C447FD-CE66-40CC-A534-53BC81A1BBA0}" destId="{DA97D458-B611-4E09-B7F6-0E3CE5FC3498}" srcOrd="1" destOrd="0" presId="urn:microsoft.com/office/officeart/2005/8/layout/chevron2"/>
    <dgm:cxn modelId="{EAE9ED50-F5FA-450B-A6F3-EFB4FEEEFAA1}" type="presParOf" srcId="{49C447FD-CE66-40CC-A534-53BC81A1BBA0}" destId="{36FDA507-2AF8-4CC0-A171-384619B7F3E4}" srcOrd="2" destOrd="0" presId="urn:microsoft.com/office/officeart/2005/8/layout/chevron2"/>
    <dgm:cxn modelId="{811EC5B3-ECC6-4663-AD4B-416263061608}" type="presParOf" srcId="{36FDA507-2AF8-4CC0-A171-384619B7F3E4}" destId="{901784AF-30D7-4FD2-A8E3-3E9702C85D9F}" srcOrd="0" destOrd="0" presId="urn:microsoft.com/office/officeart/2005/8/layout/chevron2"/>
    <dgm:cxn modelId="{BEFFCF94-D3B7-4324-B484-A648C5EE51C2}" type="presParOf" srcId="{36FDA507-2AF8-4CC0-A171-384619B7F3E4}" destId="{543B4300-3DBB-45A4-817F-BA285839CC6C}" srcOrd="1" destOrd="0" presId="urn:microsoft.com/office/officeart/2005/8/layout/chevron2"/>
    <dgm:cxn modelId="{F2C3D42B-095B-41C4-9E07-B4DDA134B917}" type="presParOf" srcId="{49C447FD-CE66-40CC-A534-53BC81A1BBA0}" destId="{3F53F61E-A4D1-4771-9E9B-2D55C21C7D52}" srcOrd="3" destOrd="0" presId="urn:microsoft.com/office/officeart/2005/8/layout/chevron2"/>
    <dgm:cxn modelId="{EF82949A-E1D1-4CEC-B520-873F7C33FE63}" type="presParOf" srcId="{49C447FD-CE66-40CC-A534-53BC81A1BBA0}" destId="{1037B376-000B-406F-A35B-3449A901110D}" srcOrd="4" destOrd="0" presId="urn:microsoft.com/office/officeart/2005/8/layout/chevron2"/>
    <dgm:cxn modelId="{C4A3BF55-E03A-4901-9942-6354775A117D}" type="presParOf" srcId="{1037B376-000B-406F-A35B-3449A901110D}" destId="{18310AD0-F32F-499A-A1F0-1C82A24F52D0}" srcOrd="0" destOrd="0" presId="urn:microsoft.com/office/officeart/2005/8/layout/chevron2"/>
    <dgm:cxn modelId="{665F1AE5-4717-413F-AE3D-2090196BBCFD}" type="presParOf" srcId="{1037B376-000B-406F-A35B-3449A901110D}" destId="{C6D52E90-F2DB-405D-A2E6-5E10B5BDA6FA}" srcOrd="1" destOrd="0" presId="urn:microsoft.com/office/officeart/2005/8/layout/chevron2"/>
    <dgm:cxn modelId="{DD15973C-1E66-4573-A737-33F59DE66C6E}" type="presParOf" srcId="{49C447FD-CE66-40CC-A534-53BC81A1BBA0}" destId="{AD0EDF9E-8946-4994-8FBC-FEA1ACD0BE7B}" srcOrd="5" destOrd="0" presId="urn:microsoft.com/office/officeart/2005/8/layout/chevron2"/>
    <dgm:cxn modelId="{738739B5-85E8-46E5-BA95-6195D392AF96}" type="presParOf" srcId="{49C447FD-CE66-40CC-A534-53BC81A1BBA0}" destId="{E11D9EF6-8FB1-4E6E-B976-2C4EF25504BA}" srcOrd="6" destOrd="0" presId="urn:microsoft.com/office/officeart/2005/8/layout/chevron2"/>
    <dgm:cxn modelId="{F71511DD-C8FE-443C-BADA-89D46F5E075D}" type="presParOf" srcId="{E11D9EF6-8FB1-4E6E-B976-2C4EF25504BA}" destId="{6939FF1F-2C93-4B14-BD9D-7AB02EA5D0DD}" srcOrd="0" destOrd="0" presId="urn:microsoft.com/office/officeart/2005/8/layout/chevron2"/>
    <dgm:cxn modelId="{6CF126E9-8651-4411-A46B-03D6C10749FD}" type="presParOf" srcId="{E11D9EF6-8FB1-4E6E-B976-2C4EF25504BA}" destId="{8FDAF59D-F326-4B07-8930-BD6AAA4E89F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287255-F92B-4B66-BD44-285BA392EC31}">
      <dsp:nvSpPr>
        <dsp:cNvPr id="0" name=""/>
        <dsp:cNvSpPr/>
      </dsp:nvSpPr>
      <dsp:spPr>
        <a:xfrm>
          <a:off x="1799" y="-34201"/>
          <a:ext cx="2461647" cy="6048671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Итоги за 2012 г.</a:t>
          </a:r>
          <a:endParaRPr lang="en-US" sz="2100" b="1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b="1" kern="1200" dirty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</dsp:txBody>
      <dsp:txXfrm>
        <a:off x="1799" y="2385267"/>
        <a:ext cx="2461647" cy="2419468"/>
      </dsp:txXfrm>
    </dsp:sp>
    <dsp:sp modelId="{17370A0F-4254-4A9B-9661-09124D9AAF58}">
      <dsp:nvSpPr>
        <dsp:cNvPr id="0" name=""/>
        <dsp:cNvSpPr/>
      </dsp:nvSpPr>
      <dsp:spPr>
        <a:xfrm>
          <a:off x="69388" y="41402"/>
          <a:ext cx="2291584" cy="228638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4A9EFA-9C28-42E9-8F82-3DF2A58F398C}">
      <dsp:nvSpPr>
        <dsp:cNvPr id="0" name=""/>
        <dsp:cNvSpPr/>
      </dsp:nvSpPr>
      <dsp:spPr>
        <a:xfrm>
          <a:off x="2516459" y="-34201"/>
          <a:ext cx="2691003" cy="6048671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  <a:cs typeface="Arial" pitchFamily="34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Портфель контейнерных перевозок</a:t>
          </a:r>
          <a:endParaRPr lang="ru-RU" sz="21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2516459" y="2385267"/>
        <a:ext cx="2691003" cy="2419468"/>
      </dsp:txXfrm>
    </dsp:sp>
    <dsp:sp modelId="{CDF4E81D-1827-4691-8AD4-BEC7B8916A52}">
      <dsp:nvSpPr>
        <dsp:cNvPr id="0" name=""/>
        <dsp:cNvSpPr/>
      </dsp:nvSpPr>
      <dsp:spPr>
        <a:xfrm>
          <a:off x="2736305" y="146030"/>
          <a:ext cx="2279438" cy="201420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F48D80-56B2-4D5D-9106-A7F1E4092070}">
      <dsp:nvSpPr>
        <dsp:cNvPr id="0" name=""/>
        <dsp:cNvSpPr/>
      </dsp:nvSpPr>
      <dsp:spPr>
        <a:xfrm>
          <a:off x="5288602" y="-34201"/>
          <a:ext cx="2559779" cy="6048671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Задачи развития контейнерных и контрейлерных перевозок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b="1" kern="1200" dirty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</dsp:txBody>
      <dsp:txXfrm>
        <a:off x="5288602" y="2385267"/>
        <a:ext cx="2559779" cy="2419468"/>
      </dsp:txXfrm>
    </dsp:sp>
    <dsp:sp modelId="{CBB57044-35DF-43D3-80C5-25721D36B99F}">
      <dsp:nvSpPr>
        <dsp:cNvPr id="0" name=""/>
        <dsp:cNvSpPr/>
      </dsp:nvSpPr>
      <dsp:spPr>
        <a:xfrm>
          <a:off x="5459328" y="113420"/>
          <a:ext cx="2178043" cy="213518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5C4CA5-7E14-4D66-ADD1-E23408BD013C}">
      <dsp:nvSpPr>
        <dsp:cNvPr id="0" name=""/>
        <dsp:cNvSpPr/>
      </dsp:nvSpPr>
      <dsp:spPr>
        <a:xfrm>
          <a:off x="7915458" y="-34201"/>
          <a:ext cx="2235869" cy="6048671"/>
        </a:xfrm>
        <a:prstGeom prst="roundRect">
          <a:avLst>
            <a:gd name="adj" fmla="val 10000"/>
          </a:avLst>
        </a:prstGeom>
        <a:solidFill>
          <a:srgbClr val="C04F4C"/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 smtClean="0"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Перспективы развития / Заключение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 smtClean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b="1" kern="1200" dirty="0">
            <a:solidFill>
              <a:schemeClr val="tx2">
                <a:lumMod val="50000"/>
              </a:schemeClr>
            </a:solidFill>
            <a:latin typeface="Cambria" pitchFamily="18" charset="0"/>
          </a:endParaRPr>
        </a:p>
      </dsp:txBody>
      <dsp:txXfrm>
        <a:off x="7915458" y="2385267"/>
        <a:ext cx="2235869" cy="2419468"/>
      </dsp:txXfrm>
    </dsp:sp>
    <dsp:sp modelId="{9876259B-2E62-4DEC-BD87-3AA1925F08F7}">
      <dsp:nvSpPr>
        <dsp:cNvPr id="0" name=""/>
        <dsp:cNvSpPr/>
      </dsp:nvSpPr>
      <dsp:spPr>
        <a:xfrm>
          <a:off x="7923403" y="113420"/>
          <a:ext cx="2206403" cy="220257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848E34-DC2A-4899-95EB-CCF596A06B9D}">
      <dsp:nvSpPr>
        <dsp:cNvPr id="0" name=""/>
        <dsp:cNvSpPr/>
      </dsp:nvSpPr>
      <dsp:spPr>
        <a:xfrm>
          <a:off x="165784" y="4433899"/>
          <a:ext cx="9821559" cy="1648973"/>
        </a:xfrm>
        <a:prstGeom prst="leftRightArrow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4A12D6-1CA0-47A0-86AC-F028C2A12D21}">
      <dsp:nvSpPr>
        <dsp:cNvPr id="0" name=""/>
        <dsp:cNvSpPr/>
      </dsp:nvSpPr>
      <dsp:spPr>
        <a:xfrm>
          <a:off x="0" y="290051"/>
          <a:ext cx="9649072" cy="352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DCE55-BD97-4320-BEF0-BDE87B33F4BB}">
      <dsp:nvSpPr>
        <dsp:cNvPr id="0" name=""/>
        <dsp:cNvSpPr/>
      </dsp:nvSpPr>
      <dsp:spPr>
        <a:xfrm>
          <a:off x="289623" y="83411"/>
          <a:ext cx="9170589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Осуществляет функции оператора общественной железнодорожной инфраструктуры ЛР</a:t>
          </a:r>
          <a:endParaRPr lang="en-US" sz="16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89623" y="83411"/>
        <a:ext cx="9170589" cy="413280"/>
      </dsp:txXfrm>
    </dsp:sp>
    <dsp:sp modelId="{02D302E9-AA89-46EF-A1F2-852BAB7F2957}">
      <dsp:nvSpPr>
        <dsp:cNvPr id="0" name=""/>
        <dsp:cNvSpPr/>
      </dsp:nvSpPr>
      <dsp:spPr>
        <a:xfrm>
          <a:off x="0" y="925091"/>
          <a:ext cx="9649072" cy="352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592BAA-2357-4CE5-8B2F-B70F3F45B5F3}">
      <dsp:nvSpPr>
        <dsp:cNvPr id="0" name=""/>
        <dsp:cNvSpPr/>
      </dsp:nvSpPr>
      <dsp:spPr>
        <a:xfrm>
          <a:off x="296893" y="718451"/>
          <a:ext cx="9187339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Перевозит различные грузы</a:t>
          </a:r>
          <a:r>
            <a:rPr kumimoji="0" lang="lt-LT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 </a:t>
          </a:r>
          <a:r>
            <a:rPr kumimoji="0" lang="ru-RU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                                                                                                                                                        </a:t>
          </a:r>
          <a:r>
            <a:rPr kumimoji="0" lang="lt-LT" sz="1600" b="0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(</a:t>
          </a:r>
          <a:r>
            <a:rPr kumimoji="0" lang="en-US" sz="1600" b="0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~</a:t>
          </a:r>
          <a:r>
            <a:rPr kumimoji="0" lang="lt-LT" sz="1600" b="0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50% </a:t>
          </a:r>
          <a:r>
            <a:rPr kumimoji="0" lang="ru-RU" sz="1600" b="0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перевозимых на территории Литвы международных и местных грузов</a:t>
          </a:r>
          <a:r>
            <a:rPr kumimoji="0" lang="lt-LT" sz="1600" b="0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)</a:t>
          </a:r>
          <a:endParaRPr lang="en-US" sz="1600" b="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96893" y="718451"/>
        <a:ext cx="9187339" cy="413280"/>
      </dsp:txXfrm>
    </dsp:sp>
    <dsp:sp modelId="{B4E3844E-7FA4-460D-BFF3-869B57DE5494}">
      <dsp:nvSpPr>
        <dsp:cNvPr id="0" name=""/>
        <dsp:cNvSpPr/>
      </dsp:nvSpPr>
      <dsp:spPr>
        <a:xfrm>
          <a:off x="0" y="1560131"/>
          <a:ext cx="9649072" cy="352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D37C6B-78DB-4740-AB1D-3A900748198C}">
      <dsp:nvSpPr>
        <dsp:cNvPr id="0" name=""/>
        <dsp:cNvSpPr/>
      </dsp:nvSpPr>
      <dsp:spPr>
        <a:xfrm>
          <a:off x="296893" y="1353492"/>
          <a:ext cx="9187339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Перевозит пассажиров</a:t>
          </a:r>
          <a:endParaRPr lang="en-US" sz="16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96893" y="1353492"/>
        <a:ext cx="9187339" cy="413280"/>
      </dsp:txXfrm>
    </dsp:sp>
    <dsp:sp modelId="{B7F00DE0-6066-45B5-87A1-4F21C07687E1}">
      <dsp:nvSpPr>
        <dsp:cNvPr id="0" name=""/>
        <dsp:cNvSpPr/>
      </dsp:nvSpPr>
      <dsp:spPr>
        <a:xfrm>
          <a:off x="0" y="2195171"/>
          <a:ext cx="9649072" cy="352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D9BB93-9D24-4F10-B5B4-D110DBD5682F}">
      <dsp:nvSpPr>
        <dsp:cNvPr id="0" name=""/>
        <dsp:cNvSpPr/>
      </dsp:nvSpPr>
      <dsp:spPr>
        <a:xfrm>
          <a:off x="296893" y="1988532"/>
          <a:ext cx="9187339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150</a:t>
          </a:r>
          <a:r>
            <a:rPr kumimoji="0" lang="ru-RU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-летний опыт </a:t>
          </a:r>
          <a:r>
            <a:rPr kumimoji="0" lang="ru-RU" sz="1600" b="0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и самые современные комплексные решения по логистике</a:t>
          </a:r>
          <a:endParaRPr lang="en-US" sz="1600" b="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96893" y="1988532"/>
        <a:ext cx="9187339" cy="413280"/>
      </dsp:txXfrm>
    </dsp:sp>
    <dsp:sp modelId="{6DFADFA0-D584-4C3E-BD70-16C92EDAA199}">
      <dsp:nvSpPr>
        <dsp:cNvPr id="0" name=""/>
        <dsp:cNvSpPr/>
      </dsp:nvSpPr>
      <dsp:spPr>
        <a:xfrm>
          <a:off x="0" y="2830212"/>
          <a:ext cx="9649072" cy="352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EF3763-BF28-4160-8879-299C7A8F526E}">
      <dsp:nvSpPr>
        <dsp:cNvPr id="0" name=""/>
        <dsp:cNvSpPr/>
      </dsp:nvSpPr>
      <dsp:spPr>
        <a:xfrm>
          <a:off x="313284" y="2623571"/>
          <a:ext cx="9187339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0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Число сотрудников </a:t>
          </a:r>
          <a:r>
            <a:rPr kumimoji="0" lang="en-US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~</a:t>
          </a:r>
          <a:r>
            <a:rPr kumimoji="0" lang="ru-RU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10</a:t>
          </a:r>
          <a:r>
            <a:rPr kumimoji="0" lang="en-US" sz="1600" b="1" i="0" u="none" strike="noStrike" kern="1200" cap="none" spc="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rPr>
            <a:t>.600</a:t>
          </a:r>
          <a:endParaRPr lang="en-US" sz="16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13284" y="2623571"/>
        <a:ext cx="9187339" cy="413280"/>
      </dsp:txXfrm>
    </dsp:sp>
    <dsp:sp modelId="{58DBBCA4-A082-4376-BA3B-064725B6C135}">
      <dsp:nvSpPr>
        <dsp:cNvPr id="0" name=""/>
        <dsp:cNvSpPr/>
      </dsp:nvSpPr>
      <dsp:spPr>
        <a:xfrm>
          <a:off x="0" y="3465252"/>
          <a:ext cx="9649072" cy="352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F127E3-4F56-4DEA-B794-F9E0172054DC}">
      <dsp:nvSpPr>
        <dsp:cNvPr id="0" name=""/>
        <dsp:cNvSpPr/>
      </dsp:nvSpPr>
      <dsp:spPr>
        <a:xfrm>
          <a:off x="282685" y="3258611"/>
          <a:ext cx="9187339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АО «Литовские железные дороги»</a:t>
          </a:r>
          <a:r>
            <a:rPr lang="lt-LT" sz="1600" b="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– </a:t>
          </a:r>
          <a:r>
            <a:rPr lang="ru-RU" sz="1600" b="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крупнейшее предприятие транспортного сектора Литвы</a:t>
          </a:r>
          <a:r>
            <a:rPr lang="lt-LT" sz="1600" b="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</a:t>
          </a:r>
          <a:r>
            <a:rPr lang="ru-RU" sz="1600" b="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создающее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lt-LT" sz="16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~1,5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lt-LT" sz="16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% 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ВВП</a:t>
          </a:r>
          <a:endParaRPr lang="en-US" sz="16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82685" y="3258611"/>
        <a:ext cx="9187339" cy="413280"/>
      </dsp:txXfrm>
    </dsp:sp>
    <dsp:sp modelId="{8B4473F8-24E2-4BF4-90A5-546D82776F98}">
      <dsp:nvSpPr>
        <dsp:cNvPr id="0" name=""/>
        <dsp:cNvSpPr/>
      </dsp:nvSpPr>
      <dsp:spPr>
        <a:xfrm>
          <a:off x="0" y="4100292"/>
          <a:ext cx="9649072" cy="352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1CAB2-8D1F-41C0-926C-0282502AB05B}">
      <dsp:nvSpPr>
        <dsp:cNvPr id="0" name=""/>
        <dsp:cNvSpPr/>
      </dsp:nvSpPr>
      <dsp:spPr>
        <a:xfrm>
          <a:off x="282685" y="3893651"/>
          <a:ext cx="9187339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Первый поезд комбинированно</a:t>
          </a:r>
          <a:r>
            <a:rPr lang="en-US" sz="16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ru-RU" sz="16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транспорта был осуществлен в 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феврале 2003 г. </a:t>
          </a:r>
          <a:endParaRPr lang="en-US" sz="16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>
        <a:off x="282685" y="3893651"/>
        <a:ext cx="9187339" cy="4132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E221851-D6EF-46B9-BEA4-0CA7C0CD8828}">
      <dsp:nvSpPr>
        <dsp:cNvPr id="0" name=""/>
        <dsp:cNvSpPr/>
      </dsp:nvSpPr>
      <dsp:spPr>
        <a:xfrm>
          <a:off x="0" y="0"/>
          <a:ext cx="9577063" cy="1763689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Основным преимуществом контрейлерных  и контрейлерных перевозок является соответствие транспортным технологиям по принципу «</a:t>
          </a:r>
          <a:r>
            <a:rPr lang="ru-RU" sz="22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от двери до двери</a:t>
          </a: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», «</a:t>
          </a:r>
          <a:r>
            <a:rPr lang="ru-RU" sz="22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точно в срок</a:t>
          </a: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»</a:t>
          </a:r>
          <a:endParaRPr lang="en-US" sz="2200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>
        <a:off x="2097514" y="0"/>
        <a:ext cx="7479549" cy="1763689"/>
      </dsp:txXfrm>
    </dsp:sp>
    <dsp:sp modelId="{A43FEC62-DA74-4860-82E4-3718FD3592F0}">
      <dsp:nvSpPr>
        <dsp:cNvPr id="0" name=""/>
        <dsp:cNvSpPr/>
      </dsp:nvSpPr>
      <dsp:spPr>
        <a:xfrm>
          <a:off x="182101" y="153438"/>
          <a:ext cx="1915412" cy="14568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42D693-5B48-4ABE-9A3C-5D8A33E84AFD}">
      <dsp:nvSpPr>
        <dsp:cNvPr id="0" name=""/>
        <dsp:cNvSpPr/>
      </dsp:nvSpPr>
      <dsp:spPr>
        <a:xfrm>
          <a:off x="0" y="1945790"/>
          <a:ext cx="9577063" cy="2025423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Не менее важен </a:t>
          </a:r>
          <a:r>
            <a:rPr lang="ru-RU" sz="22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экологический фактор</a:t>
          </a:r>
          <a:endParaRPr lang="ru-RU" sz="2200" kern="1200" dirty="0" smtClean="0">
            <a:solidFill>
              <a:schemeClr val="tx2">
                <a:lumMod val="75000"/>
              </a:schemeClr>
            </a:solidFill>
            <a:latin typeface="Cambria" pitchFamily="18" charset="0"/>
            <a:ea typeface="+mn-ea"/>
            <a:cs typeface="+mn-cs"/>
          </a:endParaRPr>
        </a:p>
        <a:p>
          <a:pPr lvl="0" algn="just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Согласно проведенным исследованиям, на один тонно-километр выбросы </a:t>
          </a:r>
          <a:r>
            <a:rPr lang="ru-RU" sz="22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вредных газов </a:t>
          </a: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в атмосферу у грузового автотранспорта почти в </a:t>
          </a:r>
          <a:r>
            <a:rPr lang="ru-RU" sz="22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4 раза выше</a:t>
          </a: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, чем на железнодорожном транспорте</a:t>
          </a:r>
          <a:endParaRPr lang="en-US" sz="2200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>
        <a:off x="2097514" y="1945790"/>
        <a:ext cx="7479549" cy="2025423"/>
      </dsp:txXfrm>
    </dsp:sp>
    <dsp:sp modelId="{F038B6FF-FE11-4A7B-A645-473A874FF065}">
      <dsp:nvSpPr>
        <dsp:cNvPr id="0" name=""/>
        <dsp:cNvSpPr/>
      </dsp:nvSpPr>
      <dsp:spPr>
        <a:xfrm>
          <a:off x="182101" y="2230096"/>
          <a:ext cx="1915412" cy="14568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1F86EB-7ADE-47DC-8DE0-FD477F37B87B}">
      <dsp:nvSpPr>
        <dsp:cNvPr id="0" name=""/>
        <dsp:cNvSpPr/>
      </dsp:nvSpPr>
      <dsp:spPr>
        <a:xfrm>
          <a:off x="0" y="4153315"/>
          <a:ext cx="9577063" cy="1821014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Развитие контрейлерных перевозок положительно повлияет на улучшение ситуации, связанной с </a:t>
          </a:r>
          <a:r>
            <a:rPr lang="ru-RU" sz="22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безопасностью дорожного движения</a:t>
          </a: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, что в свою очередь </a:t>
          </a:r>
          <a:r>
            <a:rPr lang="ru-RU" sz="22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снизит социальный и экономический ущерб</a:t>
          </a:r>
          <a:endParaRPr lang="en-US" sz="22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>
        <a:off x="2097514" y="4153315"/>
        <a:ext cx="7479549" cy="1821014"/>
      </dsp:txXfrm>
    </dsp:sp>
    <dsp:sp modelId="{5551CAB4-74B8-4E68-B3E8-BF26D05104A0}">
      <dsp:nvSpPr>
        <dsp:cNvPr id="0" name=""/>
        <dsp:cNvSpPr/>
      </dsp:nvSpPr>
      <dsp:spPr>
        <a:xfrm>
          <a:off x="182101" y="4335417"/>
          <a:ext cx="1915412" cy="14568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E9096CF-E245-4578-84B5-07EE50BD5A84}">
      <dsp:nvSpPr>
        <dsp:cNvPr id="0" name=""/>
        <dsp:cNvSpPr/>
      </dsp:nvSpPr>
      <dsp:spPr>
        <a:xfrm>
          <a:off x="217112" y="1291663"/>
          <a:ext cx="4548401" cy="135850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016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Постоянные </a:t>
          </a: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очереди</a:t>
          </a: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грузовиков с грузами на </a:t>
          </a: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границах</a:t>
          </a: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порой достигающие до </a:t>
          </a: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20 км </a:t>
          </a: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и преодолеваемые за </a:t>
          </a: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2-3 суток</a:t>
          </a:r>
          <a:endParaRPr lang="en-US" sz="20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>
        <a:off x="217112" y="1291663"/>
        <a:ext cx="4548401" cy="1358504"/>
      </dsp:txXfrm>
    </dsp:sp>
    <dsp:sp modelId="{D644AA29-E290-4B32-B356-2B8D0B6132CC}">
      <dsp:nvSpPr>
        <dsp:cNvPr id="0" name=""/>
        <dsp:cNvSpPr/>
      </dsp:nvSpPr>
      <dsp:spPr>
        <a:xfrm>
          <a:off x="73957" y="1082853"/>
          <a:ext cx="1214965" cy="1309804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BBC291-2F6E-4D74-A0EA-7885A8738025}">
      <dsp:nvSpPr>
        <dsp:cNvPr id="0" name=""/>
        <dsp:cNvSpPr/>
      </dsp:nvSpPr>
      <dsp:spPr>
        <a:xfrm>
          <a:off x="5441308" y="1297358"/>
          <a:ext cx="4347212" cy="135850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016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Ухудшение</a:t>
          </a: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состояния автомобильных </a:t>
          </a: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дорог</a:t>
          </a:r>
          <a:endParaRPr lang="lt-LT" sz="2000" b="1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Крупные затраты </a:t>
          </a: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на авторемонтные работы</a:t>
          </a:r>
          <a:endParaRPr lang="en-US" sz="2000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>
        <a:off x="5441308" y="1297358"/>
        <a:ext cx="4347212" cy="1358504"/>
      </dsp:txXfrm>
    </dsp:sp>
    <dsp:sp modelId="{2D579813-A992-4BB9-A4B1-ABEF3F5B35EF}">
      <dsp:nvSpPr>
        <dsp:cNvPr id="0" name=""/>
        <dsp:cNvSpPr/>
      </dsp:nvSpPr>
      <dsp:spPr>
        <a:xfrm>
          <a:off x="5118368" y="1148052"/>
          <a:ext cx="1261020" cy="1332584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2442AE-B203-4059-B633-CF9DA7698415}">
      <dsp:nvSpPr>
        <dsp:cNvPr id="0" name=""/>
        <dsp:cNvSpPr/>
      </dsp:nvSpPr>
      <dsp:spPr>
        <a:xfrm>
          <a:off x="388644" y="3007563"/>
          <a:ext cx="4347212" cy="135850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016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Шум</a:t>
          </a:r>
          <a:endParaRPr lang="en-US" sz="2000" b="1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Создает</a:t>
          </a: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неудобства для жителей</a:t>
          </a:r>
          <a:endParaRPr lang="en-US" sz="20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>
        <a:off x="388644" y="3007563"/>
        <a:ext cx="4347212" cy="1358504"/>
      </dsp:txXfrm>
    </dsp:sp>
    <dsp:sp modelId="{DE4FA889-9F48-47BC-B3B2-4D974574D6AA}">
      <dsp:nvSpPr>
        <dsp:cNvPr id="0" name=""/>
        <dsp:cNvSpPr/>
      </dsp:nvSpPr>
      <dsp:spPr>
        <a:xfrm>
          <a:off x="77097" y="2811335"/>
          <a:ext cx="1302596" cy="1426429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804439-F7A1-473B-A9F4-5041D329BCC1}">
      <dsp:nvSpPr>
        <dsp:cNvPr id="0" name=""/>
        <dsp:cNvSpPr/>
      </dsp:nvSpPr>
      <dsp:spPr>
        <a:xfrm>
          <a:off x="5414185" y="3007563"/>
          <a:ext cx="4347212" cy="135850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016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Заторы</a:t>
          </a:r>
          <a:endParaRPr lang="lt-LT" sz="2000" b="1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Улицы, перегруженные тяжелым транспортом</a:t>
          </a:r>
          <a:endParaRPr lang="en-US" sz="2000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>
        <a:off x="5414185" y="3007563"/>
        <a:ext cx="4347212" cy="1358504"/>
      </dsp:txXfrm>
    </dsp:sp>
    <dsp:sp modelId="{63BA0C81-061E-48F8-BB43-774B1CDDEF76}">
      <dsp:nvSpPr>
        <dsp:cNvPr id="0" name=""/>
        <dsp:cNvSpPr/>
      </dsp:nvSpPr>
      <dsp:spPr>
        <a:xfrm>
          <a:off x="5075483" y="2811335"/>
          <a:ext cx="1266089" cy="1426429"/>
        </a:xfrm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B8CEA4-14F2-4F58-AA65-A53692EBB2C7}">
      <dsp:nvSpPr>
        <dsp:cNvPr id="0" name=""/>
        <dsp:cNvSpPr/>
      </dsp:nvSpPr>
      <dsp:spPr>
        <a:xfrm>
          <a:off x="2450867" y="4706457"/>
          <a:ext cx="5936336" cy="135850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016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Загрязнение природы</a:t>
          </a:r>
          <a:endParaRPr lang="lt-LT" sz="2000" b="1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грузового автотранспорта почти в </a:t>
          </a: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+mn-ea"/>
              <a:cs typeface="+mn-cs"/>
            </a:rPr>
            <a:t>4 раза выше,</a:t>
          </a: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нежели поездами</a:t>
          </a:r>
          <a:endParaRPr lang="lt-LT" sz="2000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lt-LT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(</a:t>
          </a: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 данным «Белой книги» Евросоюза )</a:t>
          </a:r>
          <a:endParaRPr lang="en-US" sz="2000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>
        <a:off x="2450867" y="4706457"/>
        <a:ext cx="5936336" cy="1358504"/>
      </dsp:txXfrm>
    </dsp:sp>
    <dsp:sp modelId="{2196E93D-6AF0-4945-87C2-DC76D17FDEB7}">
      <dsp:nvSpPr>
        <dsp:cNvPr id="0" name=""/>
        <dsp:cNvSpPr/>
      </dsp:nvSpPr>
      <dsp:spPr>
        <a:xfrm>
          <a:off x="1731534" y="4535591"/>
          <a:ext cx="1395827" cy="1667410"/>
        </a:xfrm>
        <a:prstGeom prst="rect">
          <a:avLst/>
        </a:prstGeom>
        <a:blipFill rotWithShape="0">
          <a:blip xmlns:r="http://schemas.openxmlformats.org/officeDocument/2006/relationships" r:embed="rId5">
            <a:lum bright="10000"/>
          </a:blip>
          <a:stretch>
            <a:fillRect/>
          </a:stretch>
        </a:blip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FB3EE3-F632-4C28-8EF7-861FA20F06D6}">
      <dsp:nvSpPr>
        <dsp:cNvPr id="0" name=""/>
        <dsp:cNvSpPr/>
      </dsp:nvSpPr>
      <dsp:spPr>
        <a:xfrm rot="5400000">
          <a:off x="-703158" y="2168716"/>
          <a:ext cx="3087063" cy="372299"/>
        </a:xfrm>
        <a:prstGeom prst="rect">
          <a:avLst/>
        </a:prstGeom>
        <a:solidFill>
          <a:srgbClr val="DB1F26"/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2CE036-78FE-49F8-BADA-3F335C0C62C9}">
      <dsp:nvSpPr>
        <dsp:cNvPr id="0" name=""/>
        <dsp:cNvSpPr/>
      </dsp:nvSpPr>
      <dsp:spPr>
        <a:xfrm>
          <a:off x="5323" y="196084"/>
          <a:ext cx="4136662" cy="2481997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Принятие правовых актов, регламентирующих организацию контрейлерных перевозок</a:t>
          </a:r>
          <a:endParaRPr lang="en-US" sz="22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5323" y="196084"/>
        <a:ext cx="4136662" cy="2481997"/>
      </dsp:txXfrm>
    </dsp:sp>
    <dsp:sp modelId="{E277D02F-B05B-4595-B329-3ED4B358A21E}">
      <dsp:nvSpPr>
        <dsp:cNvPr id="0" name=""/>
        <dsp:cNvSpPr/>
      </dsp:nvSpPr>
      <dsp:spPr>
        <a:xfrm>
          <a:off x="848090" y="3719964"/>
          <a:ext cx="5486327" cy="372299"/>
        </a:xfrm>
        <a:prstGeom prst="rect">
          <a:avLst/>
        </a:prstGeom>
        <a:solidFill>
          <a:srgbClr val="DB1F26"/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B39750-480E-47F8-A7E6-BD020E15C85E}">
      <dsp:nvSpPr>
        <dsp:cNvPr id="0" name=""/>
        <dsp:cNvSpPr/>
      </dsp:nvSpPr>
      <dsp:spPr>
        <a:xfrm>
          <a:off x="5323" y="3298581"/>
          <a:ext cx="4136662" cy="2481997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Обеспечение специализированным подвижным составом, а также строительство специализированных терминалов</a:t>
          </a:r>
          <a:endParaRPr lang="en-US" sz="21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5323" y="3298581"/>
        <a:ext cx="4136662" cy="2481997"/>
      </dsp:txXfrm>
    </dsp:sp>
    <dsp:sp modelId="{A66582DB-C4D5-434C-9BEA-56CC15E64B6C}">
      <dsp:nvSpPr>
        <dsp:cNvPr id="0" name=""/>
        <dsp:cNvSpPr/>
      </dsp:nvSpPr>
      <dsp:spPr>
        <a:xfrm rot="16200000">
          <a:off x="4798602" y="2168716"/>
          <a:ext cx="3087063" cy="372299"/>
        </a:xfrm>
        <a:prstGeom prst="rect">
          <a:avLst/>
        </a:prstGeom>
        <a:solidFill>
          <a:srgbClr val="DB1F26"/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033B64-94A9-4A29-B8A7-5B3EAD863B9E}">
      <dsp:nvSpPr>
        <dsp:cNvPr id="0" name=""/>
        <dsp:cNvSpPr/>
      </dsp:nvSpPr>
      <dsp:spPr>
        <a:xfrm>
          <a:off x="5507085" y="3298581"/>
          <a:ext cx="4136662" cy="2481997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chemeClr val="tx2">
                <a:lumMod val="75000"/>
              </a:schemeClr>
            </a:solidFill>
            <a:latin typeface="Cambria" pitchFamily="18" charset="0"/>
            <a:ea typeface="Times New Roman" pitchFamily="18" charset="0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Согласование единого перевозочного документа, что будет способствовать скорейшему пересечению границ и оформлению таможенных процедур</a:t>
          </a:r>
          <a:endParaRPr lang="en-US" sz="21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5507085" y="3298581"/>
        <a:ext cx="4136662" cy="2481997"/>
      </dsp:txXfrm>
    </dsp:sp>
    <dsp:sp modelId="{9E0A4122-28B0-4CE6-9F4A-9D2675F6E249}">
      <dsp:nvSpPr>
        <dsp:cNvPr id="0" name=""/>
        <dsp:cNvSpPr/>
      </dsp:nvSpPr>
      <dsp:spPr>
        <a:xfrm>
          <a:off x="5507085" y="196084"/>
          <a:ext cx="4136662" cy="2481997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 smtClean="0">
            <a:solidFill>
              <a:schemeClr val="tx2">
                <a:lumMod val="75000"/>
              </a:schemeClr>
            </a:solidFill>
            <a:latin typeface="Cambria" pitchFamily="18" charset="0"/>
            <a:ea typeface="Times New Roman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Создание сети маршрутов контрейлерных перевозок на пространстве </a:t>
          </a: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«1520»</a:t>
          </a:r>
          <a:r>
            <a:rPr lang="ru-RU" sz="20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Times New Roman" pitchFamily="18" charset="0"/>
            </a:rPr>
            <a:t>, а также координационного центра по управлению подвижным составом и организации самих перевозок</a:t>
          </a:r>
          <a:endParaRPr lang="en-US" sz="20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5507085" y="196084"/>
        <a:ext cx="4136662" cy="248199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FB3EE3-F632-4C28-8EF7-861FA20F06D6}">
      <dsp:nvSpPr>
        <dsp:cNvPr id="0" name=""/>
        <dsp:cNvSpPr/>
      </dsp:nvSpPr>
      <dsp:spPr>
        <a:xfrm rot="5400000">
          <a:off x="166810" y="2546472"/>
          <a:ext cx="2871241" cy="223888"/>
        </a:xfrm>
        <a:prstGeom prst="rect">
          <a:avLst/>
        </a:prstGeom>
        <a:solidFill>
          <a:srgbClr val="DB1F26"/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2CE036-78FE-49F8-BADA-3F335C0C62C9}">
      <dsp:nvSpPr>
        <dsp:cNvPr id="0" name=""/>
        <dsp:cNvSpPr/>
      </dsp:nvSpPr>
      <dsp:spPr>
        <a:xfrm>
          <a:off x="516583" y="288033"/>
          <a:ext cx="3655006" cy="2615153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Согласно проведенным маркетинговым исследованиям, контрейлерные перевозки являются перспективным видом транспортировки грузов</a:t>
          </a:r>
        </a:p>
      </dsp:txBody>
      <dsp:txXfrm>
        <a:off x="516583" y="288033"/>
        <a:ext cx="3655006" cy="2615153"/>
      </dsp:txXfrm>
    </dsp:sp>
    <dsp:sp modelId="{E277D02F-B05B-4595-B329-3ED4B358A21E}">
      <dsp:nvSpPr>
        <dsp:cNvPr id="0" name=""/>
        <dsp:cNvSpPr/>
      </dsp:nvSpPr>
      <dsp:spPr>
        <a:xfrm rot="456119">
          <a:off x="1586326" y="4363535"/>
          <a:ext cx="5653351" cy="223888"/>
        </a:xfrm>
        <a:prstGeom prst="rect">
          <a:avLst/>
        </a:prstGeom>
        <a:solidFill>
          <a:srgbClr val="DB1F26"/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B39750-480E-47F8-A7E6-BD020E15C85E}">
      <dsp:nvSpPr>
        <dsp:cNvPr id="0" name=""/>
        <dsp:cNvSpPr/>
      </dsp:nvSpPr>
      <dsp:spPr>
        <a:xfrm>
          <a:off x="1887" y="3276334"/>
          <a:ext cx="4684396" cy="241229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Постоянные очереди грузовиков с грузами на границах, порой достигающие до </a:t>
          </a:r>
          <a:r>
            <a:rPr lang="ru-RU" sz="1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20 км</a:t>
          </a: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и преодолеваемые за </a:t>
          </a:r>
          <a:r>
            <a:rPr lang="ru-RU" sz="1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2-3 суток</a:t>
          </a: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в очередной раз вынуждают поднимать вопрос о поиске альтернативных способов доставки грузов</a:t>
          </a:r>
          <a:endParaRPr lang="en-US" sz="18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887" y="3276334"/>
        <a:ext cx="4684396" cy="2412295"/>
      </dsp:txXfrm>
    </dsp:sp>
    <dsp:sp modelId="{A66582DB-C4D5-434C-9BEA-56CC15E64B6C}">
      <dsp:nvSpPr>
        <dsp:cNvPr id="0" name=""/>
        <dsp:cNvSpPr/>
      </dsp:nvSpPr>
      <dsp:spPr>
        <a:xfrm rot="14731434">
          <a:off x="4556732" y="2996051"/>
          <a:ext cx="3721347" cy="223888"/>
        </a:xfrm>
        <a:prstGeom prst="rect">
          <a:avLst/>
        </a:prstGeom>
        <a:solidFill>
          <a:srgbClr val="DB1F26"/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033B64-94A9-4A29-B8A7-5B3EAD863B9E}">
      <dsp:nvSpPr>
        <dsp:cNvPr id="0" name=""/>
        <dsp:cNvSpPr/>
      </dsp:nvSpPr>
      <dsp:spPr>
        <a:xfrm>
          <a:off x="6276488" y="4484073"/>
          <a:ext cx="3372583" cy="1492590"/>
        </a:xfrm>
        <a:prstGeom prst="roundRect">
          <a:avLst>
            <a:gd name="adj" fmla="val 10000"/>
          </a:avLst>
        </a:prstGeom>
        <a:solidFill>
          <a:srgbClr val="DB1F26"/>
        </a:solid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Cambria" pitchFamily="18" charset="0"/>
            </a:rPr>
            <a:t>АКТУАЛЬНОСТЬ ОРГАНИЗАЦИИ КОНТРЕЙЛЕРНЫХ ПЕРЕВОЗОК В ПОСЛЕДНЕЕ ВРЕМЯ ТОЛЬКО ВОЗРАСТАЕТ</a:t>
          </a:r>
          <a:endParaRPr lang="ru-RU" sz="1800" b="1" kern="1200" dirty="0" smtClean="0">
            <a:solidFill>
              <a:schemeClr val="bg1"/>
            </a:solidFill>
            <a:latin typeface="Cambria" pitchFamily="18" charset="0"/>
            <a:ea typeface="Times New Roman" pitchFamily="18" charset="0"/>
          </a:endParaRPr>
        </a:p>
      </dsp:txBody>
      <dsp:txXfrm>
        <a:off x="6276488" y="4484073"/>
        <a:ext cx="3372583" cy="1492590"/>
      </dsp:txXfrm>
    </dsp:sp>
    <dsp:sp modelId="{9E0A4122-28B0-4CE6-9F4A-9D2675F6E249}">
      <dsp:nvSpPr>
        <dsp:cNvPr id="0" name=""/>
        <dsp:cNvSpPr/>
      </dsp:nvSpPr>
      <dsp:spPr>
        <a:xfrm>
          <a:off x="5328596" y="288033"/>
          <a:ext cx="4139974" cy="2503164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В 201</a:t>
          </a:r>
          <a:r>
            <a:rPr lang="en-US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2</a:t>
          </a: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г. через польско-литовские пограничные переходы в сообщении между Западной Европой и странами СНГ лишь </a:t>
          </a:r>
          <a:r>
            <a:rPr lang="ru-RU" sz="1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5-10</a:t>
          </a:r>
          <a:r>
            <a:rPr lang="en-US" sz="1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%</a:t>
          </a: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всех грузов были транспортированы ж</a:t>
          </a:r>
          <a:r>
            <a:rPr lang="en-US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.</a:t>
          </a: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т</a:t>
          </a:r>
          <a:r>
            <a:rPr lang="en-US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.</a:t>
          </a: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остальные </a:t>
          </a:r>
          <a:r>
            <a:rPr lang="ru-RU" sz="1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90-95</a:t>
          </a:r>
          <a:r>
            <a:rPr lang="en-US" sz="1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%</a:t>
          </a:r>
          <a:r>
            <a:rPr lang="en-US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ru-RU" sz="1800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грузов перевезены автомобильным транспортом, которые и являются потенциальной грузовой базой контрейлерных перевозок</a:t>
          </a:r>
          <a:endParaRPr lang="ru-RU" sz="1800" kern="1200" dirty="0" smtClean="0">
            <a:solidFill>
              <a:schemeClr val="tx2">
                <a:lumMod val="75000"/>
              </a:schemeClr>
            </a:solidFill>
            <a:latin typeface="Cambria" pitchFamily="18" charset="0"/>
            <a:ea typeface="Times New Roman" pitchFamily="18" charset="0"/>
          </a:endParaRPr>
        </a:p>
      </dsp:txBody>
      <dsp:txXfrm>
        <a:off x="5328596" y="288033"/>
        <a:ext cx="4139974" cy="2503164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E4D83B-91FD-4260-A8F1-9FDB40A99A6E}">
      <dsp:nvSpPr>
        <dsp:cNvPr id="0" name=""/>
        <dsp:cNvSpPr/>
      </dsp:nvSpPr>
      <dsp:spPr>
        <a:xfrm rot="5400000">
          <a:off x="-226211" y="306626"/>
          <a:ext cx="1508074" cy="1055652"/>
        </a:xfrm>
        <a:prstGeom prst="chevron">
          <a:avLst/>
        </a:prstGeom>
        <a:solidFill>
          <a:srgbClr val="DB1F26"/>
        </a:solid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 rot="5400000">
        <a:off x="-226211" y="306626"/>
        <a:ext cx="1508074" cy="1055652"/>
      </dsp:txXfrm>
    </dsp:sp>
    <dsp:sp modelId="{B7B25C6D-98E2-4222-9C90-F69BD6CA4145}">
      <dsp:nvSpPr>
        <dsp:cNvPr id="0" name=""/>
        <dsp:cNvSpPr/>
      </dsp:nvSpPr>
      <dsp:spPr>
        <a:xfrm rot="5400000">
          <a:off x="4752612" y="-3690166"/>
          <a:ext cx="1127491" cy="8521411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Конкурентоспособный продукт возможность перевозки меньше </a:t>
          </a:r>
          <a:r>
            <a:rPr lang="en-US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~</a:t>
          </a:r>
          <a:r>
            <a:rPr lang="ru-RU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30%</a:t>
          </a:r>
          <a:r>
            <a:rPr lang="en-US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</a:t>
          </a:r>
          <a:r>
            <a:rPr lang="ru-RU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 сравнению с автотранспортом </a:t>
          </a:r>
          <a:endParaRPr lang="en-US" sz="2400" b="1" kern="1200" noProof="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752612" y="-3690166"/>
        <a:ext cx="1127491" cy="8521411"/>
      </dsp:txXfrm>
    </dsp:sp>
    <dsp:sp modelId="{901784AF-30D7-4FD2-A8E3-3E9702C85D9F}">
      <dsp:nvSpPr>
        <dsp:cNvPr id="0" name=""/>
        <dsp:cNvSpPr/>
      </dsp:nvSpPr>
      <dsp:spPr>
        <a:xfrm rot="5400000">
          <a:off x="-226211" y="1679343"/>
          <a:ext cx="1508074" cy="1055652"/>
        </a:xfrm>
        <a:prstGeom prst="chevron">
          <a:avLst/>
        </a:prstGeom>
        <a:solidFill>
          <a:srgbClr val="DB1F26"/>
        </a:solid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 rot="5400000">
        <a:off x="-226211" y="1679343"/>
        <a:ext cx="1508074" cy="1055652"/>
      </dsp:txXfrm>
    </dsp:sp>
    <dsp:sp modelId="{543B4300-3DBB-45A4-817F-BA285839CC6C}">
      <dsp:nvSpPr>
        <dsp:cNvPr id="0" name=""/>
        <dsp:cNvSpPr/>
      </dsp:nvSpPr>
      <dsp:spPr>
        <a:xfrm rot="5400000">
          <a:off x="4826233" y="-2317448"/>
          <a:ext cx="980248" cy="8521411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Гарантия доставки ,,точно в срок</a:t>
          </a:r>
          <a:r>
            <a:rPr lang="en-US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”</a:t>
          </a:r>
          <a:endParaRPr lang="en-US" sz="28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826233" y="-2317448"/>
        <a:ext cx="980248" cy="8521411"/>
      </dsp:txXfrm>
    </dsp:sp>
    <dsp:sp modelId="{18310AD0-F32F-499A-A1F0-1C82A24F52D0}">
      <dsp:nvSpPr>
        <dsp:cNvPr id="0" name=""/>
        <dsp:cNvSpPr/>
      </dsp:nvSpPr>
      <dsp:spPr>
        <a:xfrm rot="5400000">
          <a:off x="-226211" y="3052061"/>
          <a:ext cx="1508074" cy="1055652"/>
        </a:xfrm>
        <a:prstGeom prst="chevron">
          <a:avLst/>
        </a:prstGeom>
        <a:solidFill>
          <a:srgbClr val="DB1F26"/>
        </a:solid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 rot="5400000">
        <a:off x="-226211" y="3052061"/>
        <a:ext cx="1508074" cy="1055652"/>
      </dsp:txXfrm>
    </dsp:sp>
    <dsp:sp modelId="{C6D52E90-F2DB-405D-A2E6-5E10B5BDA6FA}">
      <dsp:nvSpPr>
        <dsp:cNvPr id="0" name=""/>
        <dsp:cNvSpPr/>
      </dsp:nvSpPr>
      <dsp:spPr>
        <a:xfrm rot="5400000">
          <a:off x="4826233" y="-943956"/>
          <a:ext cx="980248" cy="8521411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Регулярное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ru-RU" sz="2800" b="1" kern="1200" dirty="0" err="1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курсирование</a:t>
          </a:r>
          <a:r>
            <a:rPr lang="ru-RU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поезда</a:t>
          </a:r>
          <a:endParaRPr lang="en-US" sz="28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826233" y="-943956"/>
        <a:ext cx="980248" cy="8521411"/>
      </dsp:txXfrm>
    </dsp:sp>
    <dsp:sp modelId="{6939FF1F-2C93-4B14-BD9D-7AB02EA5D0DD}">
      <dsp:nvSpPr>
        <dsp:cNvPr id="0" name=""/>
        <dsp:cNvSpPr/>
      </dsp:nvSpPr>
      <dsp:spPr>
        <a:xfrm rot="5400000">
          <a:off x="-353620" y="4552189"/>
          <a:ext cx="1762894" cy="1055652"/>
        </a:xfrm>
        <a:prstGeom prst="chevron">
          <a:avLst/>
        </a:prstGeom>
        <a:solidFill>
          <a:srgbClr val="DB1F26"/>
        </a:solid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 rot="5400000">
        <a:off x="-353620" y="4552189"/>
        <a:ext cx="1762894" cy="1055652"/>
      </dsp:txXfrm>
    </dsp:sp>
    <dsp:sp modelId="{8FDAF59D-F326-4B07-8930-BD6AAA4E89F1}">
      <dsp:nvSpPr>
        <dsp:cNvPr id="0" name=""/>
        <dsp:cNvSpPr/>
      </dsp:nvSpPr>
      <dsp:spPr>
        <a:xfrm rot="5400000">
          <a:off x="4719126" y="555396"/>
          <a:ext cx="1194462" cy="8521411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rgbClr val="DB1F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Международное призвание</a:t>
          </a:r>
          <a:endParaRPr lang="en-US" sz="2800" b="1" kern="1200" dirty="0">
            <a:latin typeface="Cambria" pitchFamily="18" charset="0"/>
          </a:endParaRPr>
        </a:p>
      </dsp:txBody>
      <dsp:txXfrm rot="5400000">
        <a:off x="4719126" y="555396"/>
        <a:ext cx="1194462" cy="85214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0.23881</cdr:x>
      <cdr:y>0.24096</cdr:y>
    </cdr:from>
    <cdr:to>
      <cdr:x>0.98507</cdr:x>
      <cdr:y>0.51807</cdr:y>
    </cdr:to>
    <cdr:sp macro="" textlink="">
      <cdr:nvSpPr>
        <cdr:cNvPr id="4" name="Rounded Rectangle 3"/>
        <cdr:cNvSpPr/>
      </cdr:nvSpPr>
      <cdr:spPr>
        <a:xfrm xmlns:a="http://schemas.openxmlformats.org/drawingml/2006/main">
          <a:off x="2304256" y="1440160"/>
          <a:ext cx="7200800" cy="1656184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95000"/>
          </a:schemeClr>
        </a:solidFill>
        <a:ln xmlns:a="http://schemas.openxmlformats.org/drawingml/2006/main">
          <a:solidFill>
            <a:srgbClr val="DB1F26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just">
            <a:spcBef>
              <a:spcPts val="1200"/>
            </a:spcBef>
            <a:buClr>
              <a:srgbClr val="DB1F26"/>
            </a:buClr>
            <a:buFont typeface="Arial" pitchFamily="34" charset="0"/>
            <a:buChar char="•"/>
          </a:pPr>
          <a:r>
            <a:rPr lang="ru-RU" sz="2800" dirty="0" smtClean="0">
              <a:latin typeface="Cambria" pitchFamily="18" charset="0"/>
            </a:rPr>
            <a:t>  </a:t>
          </a:r>
          <a:r>
            <a:rPr lang="ru-RU" sz="24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Всего по ж.д. было перевезено 539 единиц автомобильного транспорта</a:t>
          </a:r>
        </a:p>
        <a:p xmlns:a="http://schemas.openxmlformats.org/drawingml/2006/main">
          <a:pPr algn="just">
            <a:spcBef>
              <a:spcPts val="1200"/>
            </a:spcBef>
            <a:buClr>
              <a:srgbClr val="DB1F26"/>
            </a:buClr>
            <a:buFont typeface="Arial" pitchFamily="34" charset="0"/>
            <a:buChar char="•"/>
          </a:pPr>
          <a:r>
            <a:rPr lang="ru-RU" sz="2400" dirty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ru-RU" sz="24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В 2007 г. прекращены перевозки автопоездов </a:t>
          </a:r>
          <a:endParaRPr lang="en-US" sz="24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98389-A28D-4A7E-BF8F-2471C2880C34}" type="datetimeFigureOut">
              <a:rPr lang="en-US" smtClean="0"/>
              <a:pPr/>
              <a:t>5/27/2013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9300" y="731838"/>
            <a:ext cx="5170488" cy="3657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632960"/>
            <a:ext cx="5335270" cy="4389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64227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264227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976C0-FF34-4212-99D2-A295C40631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976C0-FF34-4212-99D2-A295C406319D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lt-L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3746136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3404586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2742198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24400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233267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781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469879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331605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2975927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1585232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3746999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lt-L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399872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lt-L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t-L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2644D-D21C-4332-94CF-A25359303E81}" type="datetimeFigureOut">
              <a:rPr lang="lt-LT" smtClean="0"/>
              <a:pPr/>
              <a:t>2013.05.27</a:t>
            </a:fld>
            <a:endParaRPr lang="lt-L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B787A-310C-4FDE-B466-CA066A281067}" type="slidenum">
              <a:rPr lang="lt-LT" smtClean="0"/>
              <a:pPr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1285164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7.jpeg"/><Relationship Id="rId18" Type="http://schemas.openxmlformats.org/officeDocument/2006/relationships/image" Target="../media/image51.jpeg"/><Relationship Id="rId3" Type="http://schemas.openxmlformats.org/officeDocument/2006/relationships/hyperlink" Target="http://cdn.zukunft-mobilitaet.net/wp-content/uploads/2010/11/megaswing.jpg" TargetMode="External"/><Relationship Id="rId7" Type="http://schemas.openxmlformats.org/officeDocument/2006/relationships/image" Target="../media/image43.jpeg"/><Relationship Id="rId12" Type="http://schemas.openxmlformats.org/officeDocument/2006/relationships/hyperlink" Target="http://www.zukunft-mobilitaet.net/wp-content/uploads/2010/09/isu_verladung_auflieger.jpg" TargetMode="External"/><Relationship Id="rId17" Type="http://schemas.openxmlformats.org/officeDocument/2006/relationships/hyperlink" Target="http://www.zukunft-mobilitaet.net/wp-content/uploads/2010/09/cargoroo_adtranz_waggon_auflieger.jpg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50.png"/><Relationship Id="rId20" Type="http://schemas.openxmlformats.org/officeDocument/2006/relationships/image" Target="../media/image53.tif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dn.zukunft-mobilitaet.net/wp-content/uploads/2010/09/cargospeed-verladung.jpg" TargetMode="External"/><Relationship Id="rId11" Type="http://schemas.openxmlformats.org/officeDocument/2006/relationships/image" Target="../media/image46.emf"/><Relationship Id="rId5" Type="http://schemas.openxmlformats.org/officeDocument/2006/relationships/image" Target="../media/image42.png"/><Relationship Id="rId15" Type="http://schemas.openxmlformats.org/officeDocument/2006/relationships/image" Target="../media/image49.jpeg"/><Relationship Id="rId10" Type="http://schemas.openxmlformats.org/officeDocument/2006/relationships/image" Target="../media/image45.jpeg"/><Relationship Id="rId19" Type="http://schemas.openxmlformats.org/officeDocument/2006/relationships/image" Target="../media/image52.tiff"/><Relationship Id="rId4" Type="http://schemas.openxmlformats.org/officeDocument/2006/relationships/image" Target="../media/image41.jpeg"/><Relationship Id="rId9" Type="http://schemas.openxmlformats.org/officeDocument/2006/relationships/hyperlink" Target="http://www.zukunft-mobilitaet.net/wp-content/uploads/2010/09/resorail.jpg" TargetMode="External"/><Relationship Id="rId14" Type="http://schemas.openxmlformats.org/officeDocument/2006/relationships/image" Target="../media/image4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emf"/><Relationship Id="rId4" Type="http://schemas.openxmlformats.org/officeDocument/2006/relationships/image" Target="../media/image57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65.gif"/><Relationship Id="rId5" Type="http://schemas.openxmlformats.org/officeDocument/2006/relationships/diagramQuickStyle" Target="../diagrams/quickStyle6.xml"/><Relationship Id="rId10" Type="http://schemas.openxmlformats.org/officeDocument/2006/relationships/hyperlink" Target="http://www.railcargo.at/en/" TargetMode="External"/><Relationship Id="rId4" Type="http://schemas.openxmlformats.org/officeDocument/2006/relationships/diagramLayout" Target="../diagrams/layout6.xml"/><Relationship Id="rId9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1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0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hyperlink" Target="http://www.vikingtrain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jpeg"/><Relationship Id="rId18" Type="http://schemas.openxmlformats.org/officeDocument/2006/relationships/image" Target="../media/image108.png"/><Relationship Id="rId26" Type="http://schemas.openxmlformats.org/officeDocument/2006/relationships/image" Target="../media/image114.png"/><Relationship Id="rId3" Type="http://schemas.openxmlformats.org/officeDocument/2006/relationships/image" Target="../media/image1.jpeg"/><Relationship Id="rId21" Type="http://schemas.openxmlformats.org/officeDocument/2006/relationships/image" Target="../media/image110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17" Type="http://schemas.openxmlformats.org/officeDocument/2006/relationships/image" Target="../media/image107.png"/><Relationship Id="rId25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6.png"/><Relationship Id="rId20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97.png"/><Relationship Id="rId11" Type="http://schemas.openxmlformats.org/officeDocument/2006/relationships/image" Target="../media/image102.jpeg"/><Relationship Id="rId24" Type="http://schemas.openxmlformats.org/officeDocument/2006/relationships/image" Target="../media/image113.jpeg"/><Relationship Id="rId5" Type="http://schemas.openxmlformats.org/officeDocument/2006/relationships/image" Target="../media/image65.gif"/><Relationship Id="rId15" Type="http://schemas.openxmlformats.org/officeDocument/2006/relationships/image" Target="../media/image105.png"/><Relationship Id="rId23" Type="http://schemas.openxmlformats.org/officeDocument/2006/relationships/image" Target="../media/image112.jpeg"/><Relationship Id="rId28" Type="http://schemas.openxmlformats.org/officeDocument/2006/relationships/image" Target="../media/image116.png"/><Relationship Id="rId10" Type="http://schemas.openxmlformats.org/officeDocument/2006/relationships/image" Target="../media/image101.png"/><Relationship Id="rId19" Type="http://schemas.openxmlformats.org/officeDocument/2006/relationships/image" Target="../media/image109.png"/><Relationship Id="rId4" Type="http://schemas.openxmlformats.org/officeDocument/2006/relationships/hyperlink" Target="http://www.railcargo.at/en/" TargetMode="External"/><Relationship Id="rId9" Type="http://schemas.openxmlformats.org/officeDocument/2006/relationships/image" Target="../media/image100.png"/><Relationship Id="rId14" Type="http://schemas.openxmlformats.org/officeDocument/2006/relationships/hyperlink" Target="http://www.railways.kz/ru" TargetMode="External"/><Relationship Id="rId22" Type="http://schemas.openxmlformats.org/officeDocument/2006/relationships/image" Target="../media/image111.jpeg"/><Relationship Id="rId27" Type="http://schemas.openxmlformats.org/officeDocument/2006/relationships/image" Target="../media/image1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4172" y="1836415"/>
            <a:ext cx="937914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«КОНТЕЙНЕРНЫЕ И КОНТРЕЙЛЕРНЫЕ ПЕРЕВОЗКИ: ПРОБЛЕМАТИКА И РАЗВИТИЕ»</a:t>
            </a:r>
            <a:endParaRPr lang="en-US" sz="32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94172" y="6732959"/>
            <a:ext cx="9505056" cy="720080"/>
          </a:xfrm>
          <a:prstGeom prst="rect">
            <a:avLst/>
          </a:prstGeom>
          <a:gradFill flip="none" rotWithShape="1">
            <a:gsLst>
              <a:gs pos="38000">
                <a:schemeClr val="accent2">
                  <a:lumMod val="60000"/>
                  <a:lumOff val="40000"/>
                  <a:shade val="30000"/>
                  <a:satMod val="115000"/>
                  <a:alpha val="50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endParaRPr lang="ru-RU" sz="2400" b="1" dirty="0" smtClean="0">
              <a:solidFill>
                <a:schemeClr val="bg1"/>
              </a:solidFill>
              <a:latin typeface="Cambria" pitchFamily="18" charset="0"/>
            </a:endParaRPr>
          </a:p>
          <a:p>
            <a:endParaRPr lang="en-US" sz="2000" b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СТАСИС ГУДВАЛИС</a:t>
            </a:r>
            <a:endParaRPr lang="en-US" sz="3200" b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Cambria" pitchFamily="18" charset="0"/>
              </a:rPr>
              <a:t>Первый заместитель генерального директора, директор дирекции по грузовым перевозкам</a:t>
            </a:r>
            <a:endParaRPr lang="en-US" sz="1600" dirty="0" smtClean="0">
              <a:solidFill>
                <a:schemeClr val="bg1"/>
              </a:solidFill>
              <a:latin typeface="Cambria" pitchFamily="18" charset="0"/>
            </a:endParaRPr>
          </a:p>
          <a:p>
            <a:endParaRPr lang="en-US" sz="1800" dirty="0" smtClean="0">
              <a:solidFill>
                <a:schemeClr val="bg1"/>
              </a:solidFill>
              <a:latin typeface="Cambria" pitchFamily="18" charset="0"/>
            </a:endParaRPr>
          </a:p>
          <a:p>
            <a:endParaRPr lang="en-US" sz="1800" dirty="0" smtClean="0">
              <a:solidFill>
                <a:schemeClr val="bg1"/>
              </a:solidFill>
              <a:latin typeface="Cambria" pitchFamily="18" charset="0"/>
            </a:endParaRPr>
          </a:p>
          <a:p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itchFamily="18" charset="0"/>
            </a:endParaRPr>
          </a:p>
        </p:txBody>
      </p:sp>
      <p:pic>
        <p:nvPicPr>
          <p:cNvPr id="14" name="Picture 2" descr="C:\Documents and Settings\m.matulaitis\My Documents\lc\paveiksliukai\Logo\LG_logo_kroviniu\LG_logo_krov_pagrindinis\LG_logo_krov_pagr_white.wmf"/>
          <p:cNvPicPr>
            <a:picLocks noChangeAspect="1" noChangeArrowheads="1"/>
          </p:cNvPicPr>
          <p:nvPr/>
        </p:nvPicPr>
        <p:blipFill>
          <a:blip r:embed="rId3" cstate="email"/>
          <a:srcRect b="36578"/>
          <a:stretch>
            <a:fillRect/>
          </a:stretch>
        </p:blipFill>
        <p:spPr bwMode="auto">
          <a:xfrm>
            <a:off x="1386260" y="468263"/>
            <a:ext cx="439248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7650956" y="674995"/>
            <a:ext cx="2754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rPr>
              <a:t>Ваш надежный партнер!</a:t>
            </a:r>
            <a:endParaRPr lang="en-US" sz="1800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9605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34583"/>
            <a:ext cx="98111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ПРЕИМУЩЕСТВА КОНТЕЙНЕРНЫХ И КОНТРЕЙЛЕРНЫХ ПЕРЕВОЗ</a:t>
            </a:r>
            <a:r>
              <a:rPr lang="en-US" sz="2800" b="1" dirty="0" smtClean="0">
                <a:solidFill>
                  <a:schemeClr val="bg1"/>
                </a:solidFill>
                <a:latin typeface="Cambria" pitchFamily="18" charset="0"/>
              </a:rPr>
              <a:t>OK</a:t>
            </a:r>
            <a:endParaRPr lang="lt-LT" sz="2800" b="1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594172" y="1116335"/>
          <a:ext cx="957706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34583"/>
            <a:ext cx="98111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КОНТРЕЙЛЕРНЫЕ ПЕРЕВОЗКИ В ЛИТВЕ: ПРОБЛЕМАТИКА</a:t>
            </a:r>
            <a:r>
              <a:rPr lang="en-US" sz="28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 ИЛИ НЕОБХОДИМОСТЬ РАЗВИТИЯ</a:t>
            </a:r>
            <a:r>
              <a:rPr lang="lt-LT" sz="28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</a:p>
        </p:txBody>
      </p:sp>
      <p:pic>
        <p:nvPicPr>
          <p:cNvPr id="9" name="Picture 8" descr="http://www.abw.by/photos/news/137688_1_3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418708" y="1116335"/>
            <a:ext cx="4680520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8" descr="show_foto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90716" y="4140671"/>
            <a:ext cx="4608512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>
          <a:xfrm>
            <a:off x="5490716" y="6804967"/>
            <a:ext cx="4320480" cy="288032"/>
          </a:xfrm>
          <a:prstGeom prst="roundRect">
            <a:avLst/>
          </a:prstGeom>
          <a:ln>
            <a:solidFill>
              <a:srgbClr val="DB1F2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Заторы на польско-литовской границе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778748" y="3636615"/>
            <a:ext cx="4104456" cy="288032"/>
          </a:xfrm>
          <a:prstGeom prst="roundRect">
            <a:avLst/>
          </a:prstGeom>
          <a:ln>
            <a:solidFill>
              <a:srgbClr val="DB1F2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Заторы на литовско-белорусской границе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7652" name="Picture 4" descr="http://www.newsbalt.ru/upload/iblock/218/2186c47cdd24c34fd6a42342c79a970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172" y="1188343"/>
            <a:ext cx="4608512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Rounded Rectangle 16"/>
          <p:cNvSpPr/>
          <p:nvPr/>
        </p:nvSpPr>
        <p:spPr>
          <a:xfrm>
            <a:off x="594172" y="3636615"/>
            <a:ext cx="4176464" cy="288032"/>
          </a:xfrm>
          <a:prstGeom prst="roundRect">
            <a:avLst/>
          </a:prstGeom>
          <a:ln>
            <a:solidFill>
              <a:srgbClr val="DB1F2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Заторы на российско-литовской границе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" name="Picture 2" descr="http://icons.iconarchive.com/icons/iconarchive/red-orb-alphabet/256/Exclamation-mark-icon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98628" y="3276575"/>
            <a:ext cx="1296144" cy="1296144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450156" y="4428703"/>
            <a:ext cx="48965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DB1F26"/>
              </a:buClr>
              <a:buFont typeface="Arial" pitchFamily="34" charset="0"/>
              <a:buChar char="•"/>
            </a:pPr>
            <a:r>
              <a:rPr lang="en-US" sz="2000" dirty="0" smtClean="0">
                <a:latin typeface="Cambria" pitchFamily="18" charset="0"/>
              </a:rPr>
              <a:t>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 текущий момент одной из важных предпосылок внедрения контрейлерных перевозок на пространстве «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1520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» является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сложная ситуация с прохождением таможенных процедур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связанных с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ограниченной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пропускной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суточной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способностью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пограничных переходов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34583"/>
            <a:ext cx="98111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НЕОБХОДИМОСТЬ РАЗВИТИЯ КОНТРЕЙЛЕРНЫХ ПЕРЕВОЗОК</a:t>
            </a:r>
            <a:endParaRPr lang="lt-LT" sz="2800" b="1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15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80132578"/>
              </p:ext>
            </p:extLst>
          </p:nvPr>
        </p:nvGraphicFramePr>
        <p:xfrm>
          <a:off x="450156" y="612279"/>
          <a:ext cx="9793088" cy="7344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97916" y="407868"/>
            <a:ext cx="10081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/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ВЫГОДА ОРГАНИЗАЦИИ КОНТРЕЙЛЕРНЫХ ПЕРЕВОЗОК</a:t>
            </a:r>
            <a:endParaRPr lang="en-US" sz="2800" b="1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5" name="Picture 5" descr="furos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2804" y="1188343"/>
            <a:ext cx="3384376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3" descr="F:\get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6220" y="1188343"/>
            <a:ext cx="3416386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eft-Right Arrow 7"/>
          <p:cNvSpPr/>
          <p:nvPr/>
        </p:nvSpPr>
        <p:spPr>
          <a:xfrm>
            <a:off x="738188" y="3564607"/>
            <a:ext cx="4752528" cy="288032"/>
          </a:xfrm>
          <a:prstGeom prst="leftRightArrow">
            <a:avLst/>
          </a:prstGeom>
          <a:solidFill>
            <a:srgbClr val="62BB46"/>
          </a:solidFill>
          <a:ln>
            <a:solidFill>
              <a:srgbClr val="62B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Left-Right Arrow 8"/>
          <p:cNvSpPr/>
          <p:nvPr/>
        </p:nvSpPr>
        <p:spPr>
          <a:xfrm flipV="1">
            <a:off x="5562724" y="3564607"/>
            <a:ext cx="4536504" cy="288032"/>
          </a:xfrm>
          <a:prstGeom prst="leftRightArrow">
            <a:avLst/>
          </a:prstGeom>
          <a:solidFill>
            <a:srgbClr val="DB1F26"/>
          </a:solidFill>
          <a:ln>
            <a:solidFill>
              <a:srgbClr val="DB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22164" y="4068663"/>
          <a:ext cx="9649072" cy="302061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968552"/>
                <a:gridCol w="4680520"/>
              </a:tblGrid>
              <a:tr h="35722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ЗАГРЯЗНЕНИЕ ВОЗДУХА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</a:t>
                      </a:r>
                      <a:endParaRPr lang="en-US" sz="2000" i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0292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0,21 $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/ tkm</a:t>
                      </a:r>
                      <a:endParaRPr lang="en-US" sz="2000" b="1" i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0,79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$ / tkm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</a:t>
                      </a:r>
                      <a:r>
                        <a:rPr lang="en-US" sz="2400" b="1" dirty="0" smtClean="0">
                          <a:solidFill>
                            <a:srgbClr val="DB1F26"/>
                          </a:solidFill>
                          <a:latin typeface="Cambria" pitchFamily="18" charset="0"/>
                        </a:rPr>
                        <a:t>&gt; 366.7%</a:t>
                      </a:r>
                      <a:endParaRPr lang="lt-LT" sz="2400" b="1" i="0" dirty="0">
                        <a:solidFill>
                          <a:srgbClr val="DB1F26"/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722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ВЛИЯНИЕ ШУМА</a:t>
                      </a:r>
                      <a:endParaRPr lang="ru-RU" sz="2000" b="1" i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0,43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$ / tkm</a:t>
                      </a:r>
                      <a:endParaRPr lang="en-US" sz="2000" b="1" i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0,79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$ / tkm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 </a:t>
                      </a:r>
                      <a:r>
                        <a:rPr lang="en-US" sz="2400" b="1" dirty="0" smtClean="0">
                          <a:solidFill>
                            <a:srgbClr val="DB1F26"/>
                          </a:solidFill>
                          <a:latin typeface="Cambria" pitchFamily="18" charset="0"/>
                        </a:rPr>
                        <a:t>&gt; 183.3 %</a:t>
                      </a:r>
                      <a:endParaRPr lang="en-US" sz="2400" b="1" i="0" dirty="0" smtClean="0">
                        <a:solidFill>
                          <a:srgbClr val="DB1F26"/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722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ДОРОЖНЫЕ</a:t>
                      </a:r>
                      <a:r>
                        <a:rPr lang="ru-RU" sz="20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ПРОИСШЕСВИЯ</a:t>
                      </a:r>
                      <a:endParaRPr lang="ru-RU" sz="2000" b="1" i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650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0,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18</a:t>
                      </a: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$ / tkm</a:t>
                      </a:r>
                      <a:endParaRPr lang="ru-RU" sz="2000" b="0" i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1,52 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$ / tkm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 </a:t>
                      </a:r>
                      <a:r>
                        <a:rPr lang="en-US" sz="2400" b="1" dirty="0" smtClean="0">
                          <a:solidFill>
                            <a:srgbClr val="DB1F26"/>
                          </a:solidFill>
                          <a:latin typeface="Cambria" pitchFamily="18" charset="0"/>
                        </a:rPr>
                        <a:t>&gt; 840 %</a:t>
                      </a:r>
                      <a:endParaRPr lang="en-US" sz="2400" b="1" i="0" dirty="0" smtClean="0">
                        <a:solidFill>
                          <a:srgbClr val="DB1F26"/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1424">
                <a:tc gridSpan="2">
                  <a:txBody>
                    <a:bodyPr/>
                    <a:lstStyle/>
                    <a:p>
                      <a:pPr algn="l"/>
                      <a:endParaRPr lang="ru-RU" sz="1200" b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  <a:p>
                      <a:pPr algn="l"/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По данным</a:t>
                      </a:r>
                      <a:r>
                        <a:rPr lang="lt-LT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</a:t>
                      </a:r>
                      <a:r>
                        <a:rPr lang="en-US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OECD (Organization for economic cooperation and development)</a:t>
                      </a:r>
                      <a:endParaRPr lang="ru-RU" sz="1200" b="1" i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1170236" y="3276575"/>
            <a:ext cx="3240360" cy="79208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882"/>
                </a:solidFill>
                <a:latin typeface="Cambria" pitchFamily="18" charset="0"/>
              </a:rPr>
              <a:t>ж.д. вид транспорта</a:t>
            </a:r>
            <a:endParaRPr lang="en-US" b="1" dirty="0">
              <a:solidFill>
                <a:srgbClr val="002882"/>
              </a:solidFill>
              <a:latin typeface="Cambria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282804" y="3276575"/>
            <a:ext cx="3240360" cy="792088"/>
          </a:xfrm>
          <a:prstGeom prst="roundRect">
            <a:avLst/>
          </a:prstGeom>
          <a:solidFill>
            <a:srgbClr val="DB1F2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автотранспорт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468263"/>
            <a:ext cx="981119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КОНТРЕЙЛЕРНЫЕ ПЕРЕВОЗКИ В ЛИТВЕ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lt-LT" sz="32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0156" y="1188343"/>
            <a:ext cx="9721080" cy="59046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91146" marR="0" lvl="0" indent="-391146" algn="just" defTabSz="1043056" rtl="0" eaLnBrk="1" fontAlgn="auto" latinLnBrk="0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течении последних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10 лет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ж.д. администрациями Литвы,  Беларуси, России, Украины, Казахстана </a:t>
            </a:r>
          </a:p>
          <a:p>
            <a:pPr marL="391146" marR="0" lvl="0" indent="-391146" algn="just" defTabSz="1043056" rtl="0" eaLnBrk="1" fontAlgn="auto" latinLnBrk="0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К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числу успешных проектов следует отнести организацию с февраля 2003 г. регулярного курсирования по маршруту Ильичевск-Минск-Клайпеда</a:t>
            </a:r>
            <a:endParaRPr kumimoji="0" lang="lt-LT" sz="24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22564" y="3199443"/>
            <a:ext cx="6384228" cy="41804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4194572" y="6732959"/>
            <a:ext cx="6048672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DB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Первый поезд комбинированных перевозок был отправлен из Ильичевска в феврале 2003 года</a:t>
            </a:r>
            <a:endParaRPr lang="en-US" sz="18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0156" y="2988543"/>
            <a:ext cx="3528392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146" lvl="0" indent="-391146">
              <a:spcBef>
                <a:spcPts val="12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Всего было перевезено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539 единиц автомобильного транспорта</a:t>
            </a:r>
            <a:endParaRPr lang="lt-LT" sz="24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marL="391146" lvl="0" indent="-391146">
              <a:spcBef>
                <a:spcPts val="12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 2007 г. перевозки средств автомобильного транспорта поездом больше не осуществляются</a:t>
            </a:r>
            <a:endParaRPr lang="lt-LT" sz="24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468263"/>
            <a:ext cx="981119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КОНТРЕЙЛЕРНЫЕ ПЕРЕВОЗКИ В ЛИТВЕ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lt-LT" sz="32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/>
        </p:nvGraphicFramePr>
        <p:xfrm>
          <a:off x="522164" y="1116335"/>
          <a:ext cx="9649072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494046"/>
            <a:ext cx="9811196" cy="40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en-US" sz="2550" b="1" dirty="0" smtClean="0">
                <a:solidFill>
                  <a:schemeClr val="bg1"/>
                </a:solidFill>
                <a:latin typeface="Cambria" pitchFamily="18" charset="0"/>
              </a:rPr>
              <a:t>SWOT </a:t>
            </a:r>
            <a:r>
              <a:rPr lang="ru-RU" sz="2550" b="1" dirty="0" smtClean="0">
                <a:solidFill>
                  <a:schemeClr val="bg1"/>
                </a:solidFill>
                <a:latin typeface="Cambria" pitchFamily="18" charset="0"/>
              </a:rPr>
              <a:t>АНАЛИЗ ОРГАНИЗАЦИИ КОНТРЕЙЛЕРНЫХ ПЕРЕВОЗОК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0" y="972319"/>
          <a:ext cx="10243244" cy="3107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2553"/>
                <a:gridCol w="5690691"/>
              </a:tblGrid>
              <a:tr h="42163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СИЛЬНЫЕ СТОРОНЫ</a:t>
                      </a:r>
                      <a:endParaRPr lang="en-US" sz="1800" b="1" kern="1200" dirty="0" smtClean="0">
                        <a:solidFill>
                          <a:schemeClr val="bg1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СЛАБЫЕ СТОРОНЫ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DB1F26"/>
                    </a:solidFill>
                  </a:tcPr>
                </a:tc>
              </a:tr>
              <a:tr h="1090534"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Снижение</a:t>
                      </a:r>
                      <a:r>
                        <a:rPr lang="ru-RU" sz="17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транспортных издержек для грузовладельцев и грузополучателей 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b="0" dirty="0" smtClean="0">
                          <a:latin typeface="Cambria" pitchFamily="18" charset="0"/>
                        </a:rPr>
                        <a:t>  </a:t>
                      </a:r>
                      <a:r>
                        <a:rPr lang="ru-RU" sz="17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В Литве почти нету законодательных ограничений на движение автомобильного транспорта, которые играют важную роль для стабильного функционирования контрейлерного сообщения</a:t>
                      </a:r>
                      <a:endParaRPr lang="en-US" sz="17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48675"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Возможность использования мирового опыта при формировании</a:t>
                      </a:r>
                      <a:r>
                        <a:rPr lang="ru-RU" sz="17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системы «подвижной состав - терминалы»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b="0" dirty="0" smtClean="0">
                          <a:latin typeface="Cambria" pitchFamily="18" charset="0"/>
                        </a:rPr>
                        <a:t>  </a:t>
                      </a:r>
                      <a:r>
                        <a:rPr lang="ru-RU" sz="17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Отсутствие операторов с практическим опытом</a:t>
                      </a:r>
                      <a:endParaRPr lang="en-US" sz="17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24263"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Относительно низкая стоимость</a:t>
                      </a:r>
                      <a:r>
                        <a:rPr lang="ru-RU" sz="17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перевозки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latin typeface="Cambria" pitchFamily="18" charset="0"/>
                        </a:rPr>
                        <a:t>  </a:t>
                      </a: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Отсутствие</a:t>
                      </a:r>
                      <a:r>
                        <a:rPr lang="ru-RU" sz="17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контрейлерных терминалов 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0" y="4068663"/>
          <a:ext cx="10243244" cy="3197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2553"/>
                <a:gridCol w="5690691"/>
              </a:tblGrid>
              <a:tr h="314202">
                <a:tc>
                  <a:txBody>
                    <a:bodyPr/>
                    <a:lstStyle/>
                    <a:p>
                      <a:r>
                        <a:rPr lang="ru-RU" sz="1800" b="1" i="1" kern="1200" noProof="0" dirty="0" smtClean="0">
                          <a:solidFill>
                            <a:schemeClr val="lt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УГРОЗЫ</a:t>
                      </a:r>
                      <a:endParaRPr lang="lt-LT" sz="1800" noProof="0" dirty="0">
                        <a:latin typeface="Cambria" pitchFamily="18" charset="0"/>
                      </a:endParaRPr>
                    </a:p>
                  </a:txBody>
                  <a:tcPr>
                    <a:solidFill>
                      <a:srgbClr val="DB1F2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ВОЗМОЖНОСТИ</a:t>
                      </a:r>
                      <a:endParaRPr lang="en-US" sz="1800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46229"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</a:t>
                      </a:r>
                      <a:r>
                        <a:rPr lang="ru-RU" sz="17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Несовершенство</a:t>
                      </a:r>
                      <a:r>
                        <a:rPr lang="ru-RU" sz="170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нормативной -правовой базы</a:t>
                      </a:r>
                      <a:endParaRPr lang="ru-RU" sz="1700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 временные затраты на прохождение</a:t>
                      </a:r>
                      <a:r>
                        <a:rPr lang="ru-RU" sz="17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пунктов пропуска через границу способствует к организации контрейлерных перевозок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3670"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Недостаточная</a:t>
                      </a:r>
                      <a:r>
                        <a:rPr lang="ru-RU" sz="17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поддержка государства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 тенденции роста доли платных дорог, что превышает</a:t>
                      </a:r>
                      <a:r>
                        <a:rPr lang="ru-RU" sz="17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себестоимость перевозки автотранспортом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4516">
                <a:tc rowSpan="2"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Коммерческая сложность, связанная с реализацией эффективных</a:t>
                      </a:r>
                      <a:r>
                        <a:rPr lang="ru-RU" sz="17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механизмов продажи услуг и организацией оформления документов 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быстрое внедрение контрейлерных технологий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3670">
                <a:tc vMerge="1"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7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 опыт схожих</a:t>
                      </a:r>
                      <a:r>
                        <a:rPr lang="ru-RU" sz="17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проектов и партнерские отношения с лидирующими транспортно-логистическими компаниями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24247"/>
            <a:ext cx="98111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«1435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ПРОСТРАНСТВА» УСПЕШНАЯ ПРАКТИКА ПО ОРГАНИЗАЦИИ КОНТРЕЙЛЕРНЫХ ПЕРЕВОЗОК</a:t>
            </a:r>
          </a:p>
        </p:txBody>
      </p:sp>
      <p:pic>
        <p:nvPicPr>
          <p:cNvPr id="1026" name="Picture 2" descr="http://www.micpa.com.my/v2/iconset/icon%20(251)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148" y="972319"/>
            <a:ext cx="1224136" cy="122413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674292" y="1188343"/>
            <a:ext cx="849694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чем заключается успех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«1435 пространства»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 организации комбинированных контрейлерных перевозок, или пример для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«1520 пространства»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030" name="Picture 6" descr="http://www.rockwood.k12.mo.us/rvalley/announcements/PublishingImages/128130-simple-red-square-icon-alphanumeric-exclamation-point-ps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156" y="2628503"/>
            <a:ext cx="720080" cy="72008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098228" y="3060551"/>
            <a:ext cx="914501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Образцовое развитие контрейлерных перевозок наблюдается в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Австрии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Швейцарии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 Во-первых, отдыхающие там платят за тишину и чистый воздух. А во-вторых, в горных странах намного проще и безопаснее передвигаться на устойчивых специальных железнодорожных платформах</a:t>
            </a:r>
            <a:endParaRPr lang="en-US" sz="22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1" name="Picture 6" descr="http://www.rockwood.k12.mo.us/rvalley/announcements/PublishingImages/128130-simple-red-square-icon-alphanumeric-exclamation-point-ps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156" y="4644727"/>
            <a:ext cx="720080" cy="720080"/>
          </a:xfrm>
          <a:prstGeom prst="rect">
            <a:avLst/>
          </a:prstGeom>
          <a:noFill/>
        </p:spPr>
      </p:pic>
      <p:pic>
        <p:nvPicPr>
          <p:cNvPr id="14" name="Picture 6" descr="http://www.rockwood.k12.mo.us/rvalley/announcements/PublishingImages/128130-simple-red-square-icon-alphanumeric-exclamation-point-ps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156" y="6444927"/>
            <a:ext cx="720080" cy="720080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1242244" y="3348583"/>
            <a:ext cx="900100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98228" y="4932759"/>
            <a:ext cx="914501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странах,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которых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популярны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контрейлерные перевозки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всесторонне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поддерживаются и стимулируются государством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 Ввиду того, что для ж.д.т. почти убыточны, перевозчик получает госдотации</a:t>
            </a:r>
            <a:endParaRPr lang="en-US" sz="22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98228" y="6434181"/>
            <a:ext cx="9145016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Существует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запрет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на законодательном уровне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 движение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тяжеловесного автотранспорта </a:t>
            </a:r>
          </a:p>
          <a:p>
            <a:pPr algn="just"/>
            <a:endParaRPr lang="ru-RU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24247"/>
            <a:ext cx="98111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«1435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ПРОСТРАНСТВА» УСПЕШНАЯ ПРАКТИКА ПО ОРГАНИЗАЦИИ КОНТРЕЙЛЕРНЫХ ПЕРЕВОЗОК</a:t>
            </a:r>
          </a:p>
        </p:txBody>
      </p:sp>
      <p:pic>
        <p:nvPicPr>
          <p:cNvPr id="1030" name="Picture 6" descr="http://www.rockwood.k12.mo.us/rvalley/announcements/PublishingImages/128130-simple-red-square-icon-alphanumeric-exclamation-point-p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156" y="1332359"/>
            <a:ext cx="720080" cy="720080"/>
          </a:xfrm>
          <a:prstGeom prst="rect">
            <a:avLst/>
          </a:prstGeom>
          <a:noFill/>
        </p:spPr>
      </p:pic>
      <p:pic>
        <p:nvPicPr>
          <p:cNvPr id="11" name="Picture 6" descr="http://www.rockwood.k12.mo.us/rvalley/announcements/PublishingImages/128130-simple-red-square-icon-alphanumeric-exclamation-point-p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156" y="2772519"/>
            <a:ext cx="720080" cy="720080"/>
          </a:xfrm>
          <a:prstGeom prst="rect">
            <a:avLst/>
          </a:prstGeom>
          <a:noFill/>
        </p:spPr>
      </p:pic>
      <p:pic>
        <p:nvPicPr>
          <p:cNvPr id="14" name="Picture 6" descr="http://www.rockwood.k12.mo.us/rvalley/announcements/PublishingImages/128130-simple-red-square-icon-alphanumeric-exclamation-point-p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0666" y="4409687"/>
            <a:ext cx="720080" cy="720080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1242244" y="3348583"/>
            <a:ext cx="900100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98228" y="1404367"/>
            <a:ext cx="91450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«1520 пространству» необходимы меры и решения,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например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внести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определенную систему льгот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преференций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для автоперевозчиков, пользующихся контрейлерами</a:t>
            </a:r>
            <a:endParaRPr lang="en-US" sz="2200" b="1" dirty="0"/>
          </a:p>
        </p:txBody>
      </p:sp>
      <p:sp>
        <p:nvSpPr>
          <p:cNvPr id="21" name="Rectangle 20"/>
          <p:cNvSpPr/>
          <p:nvPr/>
        </p:nvSpPr>
        <p:spPr>
          <a:xfrm>
            <a:off x="1098228" y="2844527"/>
            <a:ext cx="91450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Например, в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Венгрии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автоперевозчикам, участвующим в комбинированных перевозках,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разрешено движение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 автострадам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 превышением допустимой нагрузки</a:t>
            </a:r>
            <a:endParaRPr lang="en-US" sz="2200" dirty="0"/>
          </a:p>
        </p:txBody>
      </p:sp>
      <p:sp>
        <p:nvSpPr>
          <p:cNvPr id="23" name="Rectangle 22"/>
          <p:cNvSpPr/>
          <p:nvPr/>
        </p:nvSpPr>
        <p:spPr>
          <a:xfrm>
            <a:off x="1098228" y="4428703"/>
            <a:ext cx="91450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 «1435 пространстве»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существует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налаженная инфраструктура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с множеством решений для контрейлерных перевозок,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«1520 пространству»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необходимо решить вопросы –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«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сопутствующий инфраструктуры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».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Необходимы места отстоя автотранспорта, ремонтные мастерские, погрузочно-разгрузочная техника, административные здания, сервис для водителей и т. д.</a:t>
            </a:r>
            <a:endParaRPr lang="en-US" sz="22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24247"/>
            <a:ext cx="98111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«1435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ПРОСТРАНСТВА» УСПЕШНАЯ ПРАКТИКА ПО ОРГАНИЗАЦИИ КОНТРЕЙЛЕРНЫХ ПЕРЕВОЗОК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242244" y="3348583"/>
            <a:ext cx="900100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0156" y="1044327"/>
            <a:ext cx="97930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Учитывая успешный европейский опыт «1435 пространства» необходимо: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30276" y="1953136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Гармонично соединить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 рынке транспортных услуг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все виды современного транспорта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на основе эффективного освоения перспективных форм организации грузовых комбинированных перевозок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47106" name="Picture 2" descr="http://www.tattooerasersystem.it/website/images/ok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156" y="1836415"/>
            <a:ext cx="1152128" cy="1152128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1530276" y="3564607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Обеспечить информационное и технологическое взаимодействие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транспорта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 таможнями и другими производственными и финансовыми структурами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укрепить конкурентные позиции транспортно-дорожного комплекса</a:t>
            </a:r>
            <a:endParaRPr lang="en-US" sz="2000" dirty="0"/>
          </a:p>
        </p:txBody>
      </p:sp>
      <p:pic>
        <p:nvPicPr>
          <p:cNvPr id="13" name="Picture 2" descr="http://www.tattooerasersystem.it/website/images/ok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156" y="3492599"/>
            <a:ext cx="1152128" cy="1152128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1530276" y="5160977"/>
            <a:ext cx="87849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Обеспечить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хранение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 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безопасность автотранспортных средств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во время пребывания на платформе контрейлерного поезда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15" name="Picture 2" descr="http://www.tattooerasersystem.it/website/images/ok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164" y="4860751"/>
            <a:ext cx="1152128" cy="11521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234132" y="1332359"/>
          <a:ext cx="1015312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/>
          <p:cNvSpPr/>
          <p:nvPr/>
        </p:nvSpPr>
        <p:spPr>
          <a:xfrm>
            <a:off x="1386260" y="6228903"/>
            <a:ext cx="90010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Контейнерные и контрейлерные перевозки: проблематика и развитие</a:t>
            </a:r>
            <a:endParaRPr lang="en-US" sz="28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2124" y="396255"/>
            <a:ext cx="4964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СОДЕРЖАНИЕ ДОКЛАДА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24247"/>
            <a:ext cx="98111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«1435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ПРОСТРАНСТВА» УСПЕШНАЯ ПРАКТИКА ПО ОРГАНИЗАЦИИ КОНТРЕЙЛЕРНЫХ ПЕРЕВОЗОК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242244" y="3348583"/>
            <a:ext cx="900100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0156" y="1044327"/>
            <a:ext cx="97930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Учитывая успешный европейский опыт «1435 пространства» необходимо: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5" name="Picture 2" descr="http://www.tattooerasersystem.it/website/images/ok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164" y="2268463"/>
            <a:ext cx="1152128" cy="1152128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1674292" y="2279428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Разработать и подтвердить правовые документы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 целью решения проблем заключения сделок между перевозчиками, принимающими участие в смешанной перевозке, урегулирования ответственности, определения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единого транспортного документа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узлового соглашения, его содержания и существенных условий и других вопросов технологии работы участников этих перевозок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48130" name="Picture 2" descr="http://t2.gstatic.com/images?q=tbn:ANd9GcSC4O_yw0RyeT-kYcj_hWV1Tb8qu2jOoBE8_pM54VyjL2d2GmERVRtWgnBTN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42644" y="5652839"/>
            <a:ext cx="1674459" cy="1328936"/>
          </a:xfrm>
          <a:prstGeom prst="rect">
            <a:avLst/>
          </a:prstGeom>
          <a:noFill/>
        </p:spPr>
      </p:pic>
      <p:pic>
        <p:nvPicPr>
          <p:cNvPr id="17" name="Picture 16" descr="http://icons.iconarchive.com/icons/antrepo/container-2/256/Maersk-4-icon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26220" y="5436815"/>
            <a:ext cx="3600400" cy="1584176"/>
          </a:xfrm>
          <a:prstGeom prst="rect">
            <a:avLst/>
          </a:prstGeom>
          <a:noFill/>
        </p:spPr>
      </p:pic>
      <p:pic>
        <p:nvPicPr>
          <p:cNvPr id="48134" name="Picture 6" descr="http://t0.gstatic.com/images?q=tbn:ANd9GcQOgPEFlDJFnkanNx91aLwfxZ8Heo_QTwc5yz1kcNTqjl-9tUgSaSYjtFNXZg"/>
          <p:cNvPicPr>
            <a:picLocks noChangeAspect="1" noChangeArrowheads="1"/>
          </p:cNvPicPr>
          <p:nvPr/>
        </p:nvPicPr>
        <p:blipFill>
          <a:blip r:embed="rId6" cstate="email"/>
          <a:srcRect t="34920"/>
          <a:stretch>
            <a:fillRect/>
          </a:stretch>
        </p:blipFill>
        <p:spPr bwMode="auto">
          <a:xfrm>
            <a:off x="6642844" y="5149897"/>
            <a:ext cx="3600400" cy="20151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24247"/>
            <a:ext cx="98111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МЕРЫ СТАБИЛЬНОГО ФУНКЦИОНИРОВАНИЯ КОНТРЕЙЛЕРНОГО СООБЩЕНИЯ В ЕВРОПЕ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0156" y="1908423"/>
            <a:ext cx="9721080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just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DB1F26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большинстве стран ЕС приняты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законодательные ограничения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на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движение автомобильного транспорта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которые играют важную роль для стабильного функционирования контрейлерного сообщения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marL="228600" marR="0" lvl="0" indent="-228600" algn="just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tabLst/>
              <a:defRPr/>
            </a:pPr>
            <a:endParaRPr lang="lt-LT" sz="2000" dirty="0" smtClean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/>
        </p:nvGraphicFramePr>
        <p:xfrm>
          <a:off x="522164" y="2916535"/>
          <a:ext cx="9649072" cy="427736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16422"/>
                <a:gridCol w="8532650"/>
              </a:tblGrid>
              <a:tr h="1820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АВСТРИЯ</a:t>
                      </a:r>
                      <a:endParaRPr lang="en-US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</a:t>
                      </a:r>
                      <a:r>
                        <a:rPr lang="ru-RU" sz="15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Больше всего развиты контрейлерные технологии – запрещено движение грузового автотранспорта в воскресные и праздничные дни, а также по субботам с </a:t>
                      </a:r>
                      <a:r>
                        <a:rPr lang="ru-RU" sz="15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15:00 до 24:00 </a:t>
                      </a:r>
                      <a:r>
                        <a:rPr lang="ru-RU" sz="15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ч.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5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В период с </a:t>
                      </a:r>
                      <a:r>
                        <a:rPr lang="ru-RU" sz="15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1 июля по 31 августа по субботам запрещено </a:t>
                      </a:r>
                      <a:r>
                        <a:rPr lang="ru-RU" sz="15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движение в период </a:t>
                      </a:r>
                      <a:r>
                        <a:rPr lang="ru-RU" sz="15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с 8:00 с 15:00 ч</a:t>
                      </a:r>
                      <a:r>
                        <a:rPr lang="ru-RU" sz="15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. на наиболее загруженных маршрутах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5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  Исключение составляют перевозки, выполняемые как часть маршрута интермодальной перевозки  в радиусе порядка </a:t>
                      </a:r>
                      <a:r>
                        <a:rPr lang="ru-RU" sz="15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65 км от перегрузочных ЖД станций</a:t>
                      </a:r>
                      <a:r>
                        <a:rPr lang="ru-RU" sz="15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, а также перевозки скоропортящихся продуктов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800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ИТАЛИЯ</a:t>
                      </a:r>
                      <a:endParaRPr lang="en-US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5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   Запрещено</a:t>
                      </a:r>
                      <a:r>
                        <a:rPr lang="ru-RU" sz="150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 движение грузового транспорта: по воскресным дням в период с </a:t>
                      </a:r>
                      <a:r>
                        <a:rPr lang="ru-RU" sz="1500" b="1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января по апрель </a:t>
                      </a:r>
                      <a:r>
                        <a:rPr lang="ru-RU" sz="150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и с </a:t>
                      </a:r>
                      <a:r>
                        <a:rPr lang="ru-RU" sz="1500" b="1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октября по декабрь </a:t>
                      </a:r>
                      <a:r>
                        <a:rPr lang="ru-RU" sz="150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с </a:t>
                      </a:r>
                      <a:r>
                        <a:rPr lang="ru-RU" sz="1500" b="1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8:00-22:00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50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   по воскресным и праздничным дням в период с мая по сентябрь с </a:t>
                      </a:r>
                      <a:r>
                        <a:rPr lang="ru-RU" sz="1500" b="1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7:00 до 24:00</a:t>
                      </a:r>
                      <a:endParaRPr lang="lt-LT" sz="1500" b="1" noProof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48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ГЕРМАНИЯ</a:t>
                      </a:r>
                      <a:endParaRPr lang="en-US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5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   Запрещено</a:t>
                      </a:r>
                      <a:r>
                        <a:rPr lang="ru-RU" sz="150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 движение для грузовых автомобилей на всей сети автодорог по воскресным на всей сети автодорог по </a:t>
                      </a:r>
                      <a:r>
                        <a:rPr lang="ru-RU" sz="1500" b="1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воскресным и праздничным дням </a:t>
                      </a:r>
                      <a:r>
                        <a:rPr lang="ru-RU" sz="150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с </a:t>
                      </a:r>
                      <a:r>
                        <a:rPr lang="ru-RU" sz="1500" b="1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00:00 </a:t>
                      </a:r>
                      <a:r>
                        <a:rPr lang="ru-RU" sz="150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до </a:t>
                      </a:r>
                      <a:r>
                        <a:rPr lang="ru-RU" sz="1500" b="1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22:00 по субботам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500" b="1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500" b="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Существует ночное ограничение движения на определенных участках автомагистралей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DB1F26"/>
                        </a:buClr>
                        <a:buFont typeface="Arial" pitchFamily="34" charset="0"/>
                        <a:buChar char="•"/>
                      </a:pPr>
                      <a:r>
                        <a:rPr lang="ru-RU" sz="1500" b="0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   Исключения - комбинированный авто/ж.д. транспорт, осуществляющий перевозки из порта до ближайшего ж.д. пункта погрузки или от места ж.д. пункта разгрузки до получателя на расстояние </a:t>
                      </a:r>
                      <a:r>
                        <a:rPr lang="ru-RU" sz="1500" b="1" baseline="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ea typeface="Calibri"/>
                          <a:cs typeface="Times New Roman"/>
                        </a:rPr>
                        <a:t>не более 200 км</a:t>
                      </a:r>
                      <a:endParaRPr lang="lt-LT" sz="1500" b="1" noProof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124" name="Picture 4" descr="http://www.rg.ru/img/content/67/45/54/mkad1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>
            <a:off x="8010996" y="180231"/>
            <a:ext cx="2381250" cy="15906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30" name="Picture 10" descr="http://cdn1.iconfinder.com/data/icons/VistaICO_Toolbar-Icons/256/Symbol-Stop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22964" y="1044327"/>
            <a:ext cx="936104" cy="936104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450156" y="1025743"/>
            <a:ext cx="75608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Законодательные – правовые меры способствующие развитию комбинированного транспорта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58" y="36903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96255"/>
            <a:ext cx="9811196" cy="68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Cambria" pitchFamily="18" charset="0"/>
              </a:rPr>
              <a:t>ИННОВАЦИОННЫЕ ТЕХНОЛОГИИ ТРАНСПОРТНОЙ ОБРАБОТКИ ПО АВТО/ЖЕЛЕЗНОЙ ДОРОГЕ</a:t>
            </a:r>
            <a:endParaRPr lang="lt-LT" sz="2200" b="1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594172" y="1260351"/>
            <a:ext cx="9505056" cy="1584175"/>
            <a:chOff x="594172" y="1188344"/>
            <a:chExt cx="9505056" cy="1584175"/>
          </a:xfrm>
        </p:grpSpPr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594172" y="2464742"/>
              <a:ext cx="2088232" cy="307777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Megaswing</a:t>
              </a:r>
              <a:endParaRPr lang="de-DE" sz="14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8083004" y="2464742"/>
              <a:ext cx="19442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Modalohr</a:t>
              </a:r>
              <a:endParaRPr lang="de-DE" sz="14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5634733" y="2464742"/>
              <a:ext cx="208823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CargoSpeed</a:t>
              </a:r>
              <a:endParaRPr lang="de-DE" sz="14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3154561" y="2464742"/>
              <a:ext cx="2192139" cy="307777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Flexiwaggon </a:t>
              </a:r>
              <a:endParaRPr lang="de-DE" sz="14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700535" y="1188344"/>
              <a:ext cx="9398693" cy="1224136"/>
              <a:chOff x="700535" y="1188343"/>
              <a:chExt cx="9398693" cy="1139825"/>
            </a:xfrm>
          </p:grpSpPr>
          <p:pic>
            <p:nvPicPr>
              <p:cNvPr id="24" name="Picture 30" descr="Megaswing Kockums Industrier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700535" y="1188343"/>
                <a:ext cx="1981869" cy="1138237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solidFill>
                  <a:srgbClr val="DB1F26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25" name="Picture 32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3258468" y="1188343"/>
                <a:ext cx="1914525" cy="1130300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solidFill>
                  <a:srgbClr val="DB1F26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26" name="Picture 35" descr="CargoSpeed Roro Lolo Ablauf System Midi Terminal Verladung LKW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5706740" y="1188343"/>
                <a:ext cx="2038474" cy="1139825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solidFill>
                  <a:srgbClr val="DB1F26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27" name="Picture 38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8155012" y="1188343"/>
                <a:ext cx="1944216" cy="1125537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solidFill>
                  <a:srgbClr val="DB1F26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41" name="Group 40"/>
          <p:cNvGrpSpPr/>
          <p:nvPr/>
        </p:nvGrpSpPr>
        <p:grpSpPr>
          <a:xfrm>
            <a:off x="594172" y="5364807"/>
            <a:ext cx="9502997" cy="1872208"/>
            <a:chOff x="1827833" y="1026566"/>
            <a:chExt cx="9502997" cy="1656184"/>
          </a:xfrm>
        </p:grpSpPr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9172649" y="2374973"/>
              <a:ext cx="208089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</a:rPr>
                <a:t>MetroCargo</a:t>
              </a:r>
              <a:endParaRPr lang="de-DE" sz="1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7300441" y="2374973"/>
              <a:ext cx="1241425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  <a:defRPr/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</a:rPr>
                <a:t>ISU</a:t>
              </a:r>
              <a:endParaRPr lang="de-DE" sz="1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4276105" y="2374973"/>
              <a:ext cx="223224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Mobiler</a:t>
              </a:r>
              <a:endParaRPr lang="de-DE" sz="14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2187873" y="2374973"/>
              <a:ext cx="1243013" cy="272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ResoRail</a:t>
              </a:r>
              <a:endParaRPr lang="de-DE" sz="14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endParaRPr>
            </a:p>
          </p:txBody>
        </p:sp>
        <p:pic>
          <p:nvPicPr>
            <p:cNvPr id="28" name="Picture 41" descr="ResoRail Resor@il Waggon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1827833" y="1026566"/>
              <a:ext cx="2088232" cy="129614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29" name="Picture 42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4348113" y="1026566"/>
              <a:ext cx="2160240" cy="124415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0" name="Picture 43" descr="ISU Innovativer Sattelauflieger-Umschlag Auflieger Verladung Ökombi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7012409" y="1026566"/>
              <a:ext cx="1944216" cy="1224136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1" name="Picture 44"/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9244657" y="1026566"/>
              <a:ext cx="2086173" cy="1224136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43" name="Group 42"/>
          <p:cNvGrpSpPr/>
          <p:nvPr/>
        </p:nvGrpSpPr>
        <p:grpSpPr>
          <a:xfrm>
            <a:off x="666180" y="3204569"/>
            <a:ext cx="9369449" cy="1728190"/>
            <a:chOff x="666180" y="2772519"/>
            <a:chExt cx="9369449" cy="1505429"/>
          </a:xfrm>
        </p:grpSpPr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8010996" y="4009843"/>
              <a:ext cx="2016224" cy="268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Cargo </a:t>
              </a:r>
              <a:r>
                <a:rPr lang="de-DE" sz="1400" b="1" dirty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Roo</a:t>
              </a:r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3114452" y="3970172"/>
              <a:ext cx="2088232" cy="268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Rail </a:t>
              </a:r>
              <a:r>
                <a:rPr lang="de-DE" sz="1400" b="1" dirty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Tug</a:t>
              </a: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666180" y="3970172"/>
              <a:ext cx="2016224" cy="268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77800" indent="-177800" algn="ctr" eaLnBrk="0" hangingPunct="0">
                <a:spcBef>
                  <a:spcPct val="50000"/>
                </a:spcBef>
              </a:pPr>
              <a:r>
                <a:rPr lang="de-DE" sz="14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Cargo </a:t>
              </a:r>
              <a:r>
                <a:rPr lang="de-DE" sz="1400" b="1" dirty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Beamer</a:t>
              </a:r>
            </a:p>
          </p:txBody>
        </p:sp>
        <p:pic>
          <p:nvPicPr>
            <p:cNvPr id="32" name="Picture 45" descr="Macht Verladevorgänge vom Lkw auf die Schiene leichter: Das Pilotprojekt  Cargo Beamer . 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>
              <a:off x="666180" y="2844527"/>
              <a:ext cx="2016224" cy="1063625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4" name="Picture 47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3186461" y="2846735"/>
              <a:ext cx="2016224" cy="107791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5" name="Picture 48" descr="CargoRoo, Adtranz, Waggon, Auflieger">
              <a:hlinkClick r:id="rId17"/>
            </p:cNvPr>
            <p:cNvPicPr>
              <a:picLocks noChangeAspect="1" noChangeArrowheads="1"/>
            </p:cNvPicPr>
            <p:nvPr/>
          </p:nvPicPr>
          <p:blipFill>
            <a:blip r:embed="rId18" cstate="email"/>
            <a:srcRect/>
            <a:stretch>
              <a:fillRect/>
            </a:stretch>
          </p:blipFill>
          <p:spPr bwMode="auto">
            <a:xfrm>
              <a:off x="8083004" y="2772519"/>
              <a:ext cx="1952625" cy="1160016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36" name="Group 35"/>
          <p:cNvGrpSpPr/>
          <p:nvPr/>
        </p:nvGrpSpPr>
        <p:grpSpPr>
          <a:xfrm>
            <a:off x="5490716" y="3132559"/>
            <a:ext cx="2232248" cy="1512168"/>
            <a:chOff x="-180528" y="638981"/>
            <a:chExt cx="9351511" cy="6580102"/>
          </a:xfrm>
        </p:grpSpPr>
        <p:pic>
          <p:nvPicPr>
            <p:cNvPr id="37" name="Picture 2" descr="C:\work\9938-12 Контрейлерная платформа\Чертежи PDF\Общие виды\Сборка с контейнером.tiff"/>
            <p:cNvPicPr>
              <a:picLocks noChangeAspect="1" noChangeArrowheads="1"/>
            </p:cNvPicPr>
            <p:nvPr/>
          </p:nvPicPr>
          <p:blipFill>
            <a:blip r:embed="rId1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0528" y="2204864"/>
              <a:ext cx="7098732" cy="50142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 descr="C:\work\9938-12 Контрейлерная платформа\Чертежи PDF\Общие виды\Сборка с прицепом.tiff"/>
            <p:cNvPicPr>
              <a:picLocks noChangeAspect="1" noChangeArrowheads="1"/>
            </p:cNvPicPr>
            <p:nvPr/>
          </p:nvPicPr>
          <p:blipFill rotWithShape="1">
            <a:blip r:embed="rId2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>
              <a:off x="3236908" y="638981"/>
              <a:ext cx="5934075" cy="5598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5346700" y="4552974"/>
            <a:ext cx="16621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eaLnBrk="0" hangingPunct="0">
              <a:spcBef>
                <a:spcPct val="50000"/>
              </a:spcBef>
            </a:pPr>
            <a:r>
              <a:rPr lang="lt-LT" sz="1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RusTrail</a:t>
            </a:r>
            <a:endParaRPr lang="de-DE" sz="14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96255"/>
            <a:ext cx="9811196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itchFamily="18" charset="0"/>
              </a:rPr>
              <a:t>СУТРУДНИЧЕСТВО ЛИТОВСКИХ ЖЕЛЕЗНЫХ ДОРОГ С КОМПАНИЯМИ ИМЕЮЩИМИ ОПЫТ В ВНЕДРЕНИИ КОНТРЕЙЛЕРНЫХ ТЕХНОЛОГИЙ</a:t>
            </a:r>
            <a:endParaRPr lang="lt-LT" sz="2200" b="1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4" name="Picture 1" descr="modalohr_afa_terminal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164" y="3708623"/>
            <a:ext cx="6408712" cy="33804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3" descr="C:\Documents and Settings\m.butnorius\My Documents\2009\Archyvas\Asmeniniai\Lux\DSC_020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172" y="1188343"/>
            <a:ext cx="3658054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ectangle 18"/>
          <p:cNvSpPr/>
          <p:nvPr/>
        </p:nvSpPr>
        <p:spPr>
          <a:xfrm>
            <a:off x="594172" y="3060551"/>
            <a:ext cx="1564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800" indent="-177800" algn="ctr" eaLnBrk="0" hangingPunct="0">
              <a:spcBef>
                <a:spcPct val="5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Cambria" pitchFamily="18" charset="0"/>
              </a:rPr>
              <a:t>Modalohr</a:t>
            </a:r>
            <a:endParaRPr lang="en-US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38588" y="1044327"/>
            <a:ext cx="5976664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73050" algn="just">
              <a:spcBef>
                <a:spcPts val="1800"/>
              </a:spcBef>
              <a:buClr>
                <a:srgbClr val="DB1F26"/>
              </a:buClr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Терминал представляет собой достаточно сложный в техническом отношении комплекс, оборудованный гидроприводом  подъема и поворота поворотной части платформ</a:t>
            </a:r>
          </a:p>
          <a:p>
            <a:pPr lvl="0" indent="273050" algn="just">
              <a:spcBef>
                <a:spcPts val="1800"/>
              </a:spcBef>
              <a:buClr>
                <a:srgbClr val="DB1F26"/>
              </a:buClr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При использовании данной технологии автопоезд въезжает  на платформу сбоку под углом 30</a:t>
            </a:r>
            <a:r>
              <a:rPr lang="ru-RU" sz="2000" baseline="30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относительно оси вагона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002884" y="3852639"/>
            <a:ext cx="331236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73050" algn="ctr">
              <a:spcBef>
                <a:spcPts val="600"/>
              </a:spcBef>
              <a:buClr>
                <a:srgbClr val="DB1F26"/>
              </a:buClr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Важным преимуществом является возможность перевозки как тягачей, так и прицепов, параллельной погрузки платформ, использования стандартных тележек </a:t>
            </a:r>
          </a:p>
          <a:p>
            <a:pPr lvl="0" indent="273050" algn="just">
              <a:buClr>
                <a:srgbClr val="DB1F26"/>
              </a:buClr>
              <a:defRPr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96255"/>
            <a:ext cx="9811196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itchFamily="18" charset="0"/>
              </a:rPr>
              <a:t>СУТРУДНИЧЕСТВО ЛИТОВСКИХ ЖЕЛЕЗНЫХ ДОРОГ С КОМПАНИЯМИ ИМЕЮЩИМИ ОПЫТ В ВНЕДРЕНИИ КОНТРЕЙЛЕРНЫХ ТЕХНОЛОГИЙ</a:t>
            </a:r>
            <a:endParaRPr lang="lt-LT" sz="2200" b="1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78148" y="1116335"/>
            <a:ext cx="8928992" cy="3600400"/>
            <a:chOff x="378148" y="1116335"/>
            <a:chExt cx="5957540" cy="3600400"/>
          </a:xfrm>
        </p:grpSpPr>
        <p:grpSp>
          <p:nvGrpSpPr>
            <p:cNvPr id="9" name="Group 8"/>
            <p:cNvGrpSpPr/>
            <p:nvPr/>
          </p:nvGrpSpPr>
          <p:grpSpPr>
            <a:xfrm>
              <a:off x="378148" y="1116335"/>
              <a:ext cx="5112568" cy="3600400"/>
              <a:chOff x="-180528" y="638981"/>
              <a:chExt cx="9351511" cy="6580102"/>
            </a:xfrm>
          </p:grpSpPr>
          <p:pic>
            <p:nvPicPr>
              <p:cNvPr id="10" name="Picture 2" descr="C:\work\9938-12 Контрейлерная платформа\Чертежи PDF\Общие виды\Сборка с контейнером.tiff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0528" y="2204864"/>
                <a:ext cx="7098732" cy="50142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3" descr="C:\work\9938-12 Контрейлерная платформа\Чертежи PDF\Общие виды\Сборка с прицепом.tiff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/>
            </p:blipFill>
            <p:spPr bwMode="auto">
              <a:xfrm>
                <a:off x="3236908" y="638981"/>
                <a:ext cx="5934075" cy="5598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38" t="16096" r="31635" b="31066"/>
            <a:stretch/>
          </p:blipFill>
          <p:spPr bwMode="auto">
            <a:xfrm>
              <a:off x="594172" y="1260351"/>
              <a:ext cx="1129227" cy="3498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02484" y="1476375"/>
              <a:ext cx="293320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Полуприцеп</a:t>
              </a:r>
              <a:endParaRPr lang="ru-RU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2164" y="3852639"/>
              <a:ext cx="262534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40-футовый контейнер</a:t>
              </a:r>
              <a:endParaRPr lang="ru-RU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450156" y="4631947"/>
            <a:ext cx="979308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73050" algn="just">
              <a:spcBef>
                <a:spcPts val="600"/>
              </a:spcBef>
              <a:buClr>
                <a:srgbClr val="DB1F26"/>
              </a:buClr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Использование для закрепления полуприцепов на вагоне стандартного автомобильного прицепного устройства</a:t>
            </a:r>
          </a:p>
          <a:p>
            <a:pPr lvl="0" indent="273050" algn="just">
              <a:spcBef>
                <a:spcPts val="600"/>
              </a:spcBef>
              <a:buClr>
                <a:srgbClr val="DB1F26"/>
              </a:buClr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Отсутствие необходимости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применении специализированного грузоподъемного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оборудования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при терминальной обработке </a:t>
            </a:r>
          </a:p>
          <a:p>
            <a:pPr lvl="0" indent="273050" algn="just">
              <a:spcBef>
                <a:spcPts val="600"/>
              </a:spcBef>
              <a:buClr>
                <a:srgbClr val="DB1F26"/>
              </a:buClr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Высокая скорость грузовых операций, расчетное время для состава из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50 вагонов – 2 ч. погрузка</a:t>
            </a:r>
            <a:endPara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indent="273050" algn="just">
              <a:spcBef>
                <a:spcPts val="600"/>
              </a:spcBef>
              <a:buClr>
                <a:srgbClr val="DB1F26"/>
              </a:buClr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Возможность перевозки большегрузных контейнеров</a:t>
            </a:r>
          </a:p>
          <a:p>
            <a:pPr indent="273050" algn="just">
              <a:spcBef>
                <a:spcPts val="600"/>
              </a:spcBef>
              <a:buClr>
                <a:srgbClr val="DB1F26"/>
              </a:buClr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Конструкционная скорость – не менее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120 км/час</a:t>
            </a:r>
          </a:p>
          <a:p>
            <a:pPr lvl="0" indent="273050" algn="just">
              <a:buClr>
                <a:srgbClr val="DB1F26"/>
              </a:buClr>
              <a:defRPr/>
            </a:pPr>
            <a:endParaRPr lang="ru-RU" sz="1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58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96255"/>
            <a:ext cx="9811196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C00000"/>
              </a:buClr>
              <a:buFont typeface="Wingdings" pitchFamily="2" charset="2"/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itchFamily="18" charset="0"/>
              </a:rPr>
              <a:t>СУТРУДНИЧЕСТВО ЛИТОВСКИХ ЖЕЛЕЗНЫХ ДОРОГ С КОМПАНИЯМИ ИМЕЮЩИМИ ОПЫТ В ВНЕДРЕНИИ КОНТРЕЙЛЕРНЫХ ТЕХНОЛОГИЙ</a:t>
            </a:r>
            <a:endParaRPr lang="lt-LT" sz="2200" b="1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6180" y="1260351"/>
            <a:ext cx="3697287" cy="23438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itel 1"/>
          <p:cNvSpPr txBox="1">
            <a:spLocks/>
          </p:cNvSpPr>
          <p:nvPr/>
        </p:nvSpPr>
        <p:spPr>
          <a:xfrm>
            <a:off x="666180" y="3204567"/>
            <a:ext cx="3600400" cy="432048"/>
          </a:xfrm>
          <a:prstGeom prst="rect">
            <a:avLst/>
          </a:prstGeom>
        </p:spPr>
        <p:txBody>
          <a:bodyPr/>
          <a:lstStyle/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CargoBeamer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82604" y="1078587"/>
            <a:ext cx="576064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>
                <a:srgbClr val="DB1F26"/>
              </a:buClr>
            </a:pP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Основные характеристики технологии:</a:t>
            </a:r>
          </a:p>
          <a:p>
            <a:pPr algn="just">
              <a:spcBef>
                <a:spcPts val="600"/>
              </a:spcBef>
              <a:buClr>
                <a:srgbClr val="DB1F26"/>
              </a:buClr>
              <a:buFont typeface="Arial" pitchFamily="34" charset="0"/>
              <a:buChar char="•"/>
            </a:pP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сложность в эксплуатации из-за наличия тяговых механизмов для платформ и электронных систем</a:t>
            </a:r>
          </a:p>
          <a:p>
            <a:pPr algn="just">
              <a:spcBef>
                <a:spcPts val="600"/>
              </a:spcBef>
              <a:buClr>
                <a:srgbClr val="DB1F26"/>
              </a:buClr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необходимость точного позиционирования по фронту погрузки/выгрузки</a:t>
            </a:r>
          </a:p>
          <a:p>
            <a:pPr algn="just">
              <a:spcBef>
                <a:spcPts val="600"/>
              </a:spcBef>
              <a:buClr>
                <a:srgbClr val="DB1F26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возможность быстрой погрузки всего состава</a:t>
            </a:r>
          </a:p>
          <a:p>
            <a:pPr algn="just">
              <a:spcBef>
                <a:spcPts val="600"/>
              </a:spcBef>
              <a:buClr>
                <a:srgbClr val="DB1F26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высокая производительность</a:t>
            </a:r>
            <a:endParaRPr lang="en-US" sz="16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0156" y="3771140"/>
            <a:ext cx="9793088" cy="4067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DB1F26"/>
              </a:buClr>
              <a:buFont typeface="Arial" pitchFamily="34" charset="0"/>
              <a:buChar char="•"/>
            </a:pPr>
            <a:r>
              <a:rPr lang="en-US" sz="1900" dirty="0" smtClean="0">
                <a:latin typeface="Cambria" pitchFamily="18" charset="0"/>
              </a:rPr>
              <a:t>    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 текущий момент «</a:t>
            </a:r>
            <a:r>
              <a:rPr lang="de-DE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CargoBeamer»</a:t>
            </a: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решает </a:t>
            </a: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3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главные дилеммы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для комбинированных авто/ж.д. перевозок:</a:t>
            </a:r>
          </a:p>
          <a:p>
            <a:pPr marL="357188" lvl="1" algn="just">
              <a:spcBef>
                <a:spcPts val="1800"/>
              </a:spcBef>
              <a:buClr>
                <a:srgbClr val="DB1F26"/>
              </a:buClr>
              <a:buFont typeface="Arial" pitchFamily="34" charset="0"/>
              <a:buChar char="•"/>
            </a:pP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ж.д. транспорт для всех полуприцепов – 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транспортировка всех полуприцепов, включая </a:t>
            </a: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98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%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стандартных прицепов, которые нельзя поднимать краном</a:t>
            </a:r>
          </a:p>
          <a:p>
            <a:pPr marL="357188" lvl="1" algn="just">
              <a:spcBef>
                <a:spcPts val="1800"/>
              </a:spcBef>
              <a:buClr>
                <a:srgbClr val="DB1F26"/>
              </a:buClr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</a:t>
            </a: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автоматизированная перевалка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с одной колеи на другую (1435 мм на 1520 мм)</a:t>
            </a:r>
          </a:p>
          <a:p>
            <a:pPr marL="357188" lvl="1" algn="just">
              <a:spcBef>
                <a:spcPts val="1800"/>
              </a:spcBef>
              <a:buClr>
                <a:srgbClr val="DB1F26"/>
              </a:buClr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</a:t>
            </a: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погрузочно-разгрузочные операции полного состава поезда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                     Например, снятие 36 и поставкой 36 полуприцепов в течении </a:t>
            </a: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15 минут                      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(нету надобности в присутствии водителей грузовиков во время разгрузки и загрузки поезда)   </a:t>
            </a:r>
          </a:p>
          <a:p>
            <a:pPr lvl="1" algn="just">
              <a:spcBef>
                <a:spcPts val="400"/>
              </a:spcBef>
              <a:buClr>
                <a:srgbClr val="DB1F26"/>
              </a:buClr>
              <a:buFont typeface="Arial" pitchFamily="34" charset="0"/>
              <a:buChar char="•"/>
            </a:pPr>
            <a:endParaRPr lang="de-DE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just">
              <a:buClr>
                <a:srgbClr val="DB1F26"/>
              </a:buClr>
              <a:buFont typeface="Arial" pitchFamily="34" charset="0"/>
              <a:buChar char="•"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0" name="Picture 3" descr="http://www.eia-ngo.com/wp-content/uploads/2012/04/CargoBeamer.pn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186460" y="2988543"/>
            <a:ext cx="1008112" cy="50405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24247"/>
            <a:ext cx="9811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solidFill>
                  <a:schemeClr val="bg1"/>
                </a:solidFill>
                <a:latin typeface="Cambria" pitchFamily="18" charset="0"/>
              </a:rPr>
              <a:t>ОСНОВНЫЕ ЗАДАЧИ</a:t>
            </a:r>
          </a:p>
        </p:txBody>
      </p:sp>
      <p:graphicFrame>
        <p:nvGraphicFramePr>
          <p:cNvPr id="10" name="Diagram 9"/>
          <p:cNvGraphicFramePr/>
          <p:nvPr/>
        </p:nvGraphicFramePr>
        <p:xfrm>
          <a:off x="522164" y="1116335"/>
          <a:ext cx="964907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1986" name="Picture 2" descr="train icon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10196" y="1404367"/>
            <a:ext cx="432048" cy="432048"/>
          </a:xfrm>
          <a:prstGeom prst="rect">
            <a:avLst/>
          </a:prstGeom>
          <a:noFill/>
        </p:spPr>
      </p:pic>
      <p:pic>
        <p:nvPicPr>
          <p:cNvPr id="41990" name="Picture 6" descr="http://www.codigoalpha.com/wp-content/uploads/2010/08/target-icon1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698628" y="3420591"/>
            <a:ext cx="1502296" cy="1502296"/>
          </a:xfrm>
          <a:prstGeom prst="rect">
            <a:avLst/>
          </a:prstGeom>
          <a:noFill/>
        </p:spPr>
      </p:pic>
      <p:pic>
        <p:nvPicPr>
          <p:cNvPr id="16" name="Picture 2" descr="train icon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38188" y="4572719"/>
            <a:ext cx="432048" cy="432048"/>
          </a:xfrm>
          <a:prstGeom prst="rect">
            <a:avLst/>
          </a:prstGeom>
          <a:noFill/>
        </p:spPr>
      </p:pic>
      <p:pic>
        <p:nvPicPr>
          <p:cNvPr id="17" name="Picture 2" descr="train icon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82804" y="4500711"/>
            <a:ext cx="432048" cy="432048"/>
          </a:xfrm>
          <a:prstGeom prst="rect">
            <a:avLst/>
          </a:prstGeom>
          <a:noFill/>
        </p:spPr>
      </p:pic>
      <p:pic>
        <p:nvPicPr>
          <p:cNvPr id="18" name="Picture 2" descr="train icon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10796" y="1404367"/>
            <a:ext cx="432048" cy="4320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540271"/>
            <a:ext cx="9811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ПЕРСПЕКТИВЫ РАЗВИТИЯ / ЗАКЛЮЧЕНИЕ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522164" y="1116335"/>
          <a:ext cx="964907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9940" name="Picture 4" descr="http://tabmind.com/img/icons/icon_golas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22697" y="3348583"/>
            <a:ext cx="1176131" cy="1008112"/>
          </a:xfrm>
          <a:prstGeom prst="rect">
            <a:avLst/>
          </a:prstGeom>
          <a:noFill/>
        </p:spPr>
      </p:pic>
      <p:pic>
        <p:nvPicPr>
          <p:cNvPr id="39946" name="Picture 10" descr="http://icons.iconarchive.com/icons/custom-icon-design/pretty-office-8/256/Monitoring-icon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10196" y="1116335"/>
            <a:ext cx="1224136" cy="1224136"/>
          </a:xfrm>
          <a:prstGeom prst="rect">
            <a:avLst/>
          </a:prstGeom>
          <a:noFill/>
        </p:spPr>
      </p:pic>
      <p:pic>
        <p:nvPicPr>
          <p:cNvPr id="12" name="Picture 10" descr="http://icons.iconarchive.com/icons/custom-icon-design/pretty-office-8/256/Monitoring-icon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034332" y="1116335"/>
            <a:ext cx="1224136" cy="1224136"/>
          </a:xfrm>
          <a:prstGeom prst="rect">
            <a:avLst/>
          </a:prstGeom>
          <a:noFill/>
        </p:spPr>
      </p:pic>
      <p:pic>
        <p:nvPicPr>
          <p:cNvPr id="3074" name="Picture 2" descr="Rail Cargo Austria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8564563" y="-18295938"/>
            <a:ext cx="2428875" cy="400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0156" y="4140671"/>
            <a:ext cx="9865096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">
              <a:buClr>
                <a:schemeClr val="accent1"/>
              </a:buClr>
              <a:buSzPct val="85000"/>
            </a:pPr>
            <a:r>
              <a:rPr lang="ru-RU" sz="1800" b="1" dirty="0" smtClean="0">
                <a:solidFill>
                  <a:srgbClr val="002882"/>
                </a:solidFill>
                <a:cs typeface="Times New Roman" pitchFamily="18" charset="0"/>
              </a:rPr>
              <a:t>1</a:t>
            </a:r>
            <a:r>
              <a:rPr lang="ru-RU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. </a:t>
            </a:r>
            <a:r>
              <a:rPr lang="lt-LT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«</a:t>
            </a:r>
            <a:r>
              <a:rPr lang="en-US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MERKURIJUS</a:t>
            </a:r>
            <a:r>
              <a:rPr lang="lt-LT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»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 </a:t>
            </a:r>
          </a:p>
          <a:p>
            <a:pPr marL="274320" lvl="0" indent="-274320" algn="just">
              <a:buClr>
                <a:schemeClr val="accent1"/>
              </a:buClr>
              <a:buSzPct val="85000"/>
            </a:pP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Клайпеда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\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Калининград – Минск – Москва</a:t>
            </a:r>
            <a:endParaRPr lang="ru-RU" sz="1800" b="1" dirty="0" smtClean="0">
              <a:solidFill>
                <a:srgbClr val="002882"/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buClr>
                <a:schemeClr val="accent3">
                  <a:lumMod val="50000"/>
                </a:schemeClr>
              </a:buClr>
              <a:buNone/>
              <a:tabLst>
                <a:tab pos="990600" algn="l"/>
              </a:tabLst>
              <a:defRPr/>
            </a:pPr>
            <a:r>
              <a:rPr lang="ru-RU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2. </a:t>
            </a:r>
            <a:r>
              <a:rPr lang="lt-LT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«SAULE» </a:t>
            </a:r>
            <a:endParaRPr lang="ru-RU" sz="1800" dirty="0" smtClean="0">
              <a:solidFill>
                <a:srgbClr val="002882"/>
              </a:solidFill>
              <a:latin typeface="Cambria" pitchFamily="18" charset="0"/>
              <a:cs typeface="Times New Roman" pitchFamily="18" charset="0"/>
            </a:endParaRPr>
          </a:p>
          <a:p>
            <a:pPr algn="just">
              <a:buClr>
                <a:srgbClr val="DB1F26"/>
              </a:buClr>
              <a:buFont typeface="Arial" pitchFamily="34" charset="0"/>
              <a:buChar char="•"/>
              <a:tabLst>
                <a:tab pos="990600" algn="l"/>
              </a:tabLst>
              <a:defRPr/>
            </a:pPr>
            <a:r>
              <a:rPr lang="ru-RU" sz="1800" dirty="0" smtClean="0">
                <a:solidFill>
                  <a:srgbClr val="002882"/>
                </a:solidFill>
                <a:latin typeface="Cambria" pitchFamily="18" charset="0"/>
              </a:rPr>
              <a:t> 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Чонгчинг 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(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Китай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) –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 Антверпен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 (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Бельгия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),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транзитом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через Шяштокай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 (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Литва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)</a:t>
            </a:r>
            <a:endParaRPr lang="ru-RU" sz="1800" i="1" dirty="0" smtClean="0">
              <a:solidFill>
                <a:srgbClr val="002882"/>
              </a:solidFill>
              <a:latin typeface="Cambria" pitchFamily="18" charset="0"/>
            </a:endParaRPr>
          </a:p>
          <a:p>
            <a:pPr algn="just">
              <a:buClr>
                <a:srgbClr val="DB1F26"/>
              </a:buClr>
              <a:buFont typeface="Arial" pitchFamily="34" charset="0"/>
              <a:buChar char="•"/>
              <a:tabLst>
                <a:tab pos="990600" algn="l"/>
              </a:tabLst>
              <a:defRPr/>
            </a:pP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  Клайпеда 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(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Литва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)</a:t>
            </a:r>
            <a:r>
              <a:rPr lang="en-US" sz="1800" i="1" dirty="0" smtClean="0">
                <a:solidFill>
                  <a:srgbClr val="002882"/>
                </a:solidFill>
                <a:latin typeface="Cambria" pitchFamily="18" charset="0"/>
              </a:rPr>
              <a:t>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– Гудогай (Белоруссия) 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–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Озинки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 (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Россия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) –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Алма-Ата 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(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Казахстан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)</a:t>
            </a:r>
            <a:endParaRPr lang="en-US" sz="1800" i="1" dirty="0" smtClean="0">
              <a:solidFill>
                <a:srgbClr val="002882"/>
              </a:solidFill>
              <a:latin typeface="Cambria" pitchFamily="18" charset="0"/>
            </a:endParaRPr>
          </a:p>
          <a:p>
            <a:pPr algn="just">
              <a:buClr>
                <a:schemeClr val="tx2"/>
              </a:buClr>
              <a:tabLst>
                <a:tab pos="990600" algn="l"/>
              </a:tabLst>
              <a:defRPr/>
            </a:pPr>
            <a:r>
              <a:rPr lang="ru-RU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3. </a:t>
            </a:r>
            <a:r>
              <a:rPr lang="lt-LT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«ŠEŠTOKAI E</a:t>
            </a:r>
            <a:r>
              <a:rPr lang="ru-RU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Х</a:t>
            </a:r>
            <a:r>
              <a:rPr lang="lt-LT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PRESS» </a:t>
            </a:r>
          </a:p>
          <a:p>
            <a:pPr algn="just">
              <a:buClr>
                <a:srgbClr val="DB1F26"/>
              </a:buClr>
              <a:buFont typeface="Arial" pitchFamily="34" charset="0"/>
              <a:buChar char="•"/>
              <a:tabLst>
                <a:tab pos="990600" algn="l"/>
              </a:tabLst>
              <a:defRPr/>
            </a:pP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  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Западная Европа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 –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Шяштокай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 –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Смоленск 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–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Шяштокай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</a:rPr>
              <a:t> –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</a:rPr>
              <a:t>Западная Европа</a:t>
            </a:r>
            <a:endParaRPr lang="lt-LT" sz="1800" i="1" dirty="0" smtClean="0">
              <a:solidFill>
                <a:srgbClr val="002882"/>
              </a:solidFill>
              <a:latin typeface="Cambria" pitchFamily="18" charset="0"/>
            </a:endParaRPr>
          </a:p>
          <a:p>
            <a:pPr algn="just">
              <a:buClr>
                <a:schemeClr val="tx2"/>
              </a:buClr>
              <a:tabLst>
                <a:tab pos="990600" algn="l"/>
              </a:tabLst>
              <a:defRPr/>
            </a:pPr>
            <a:r>
              <a:rPr lang="ru-RU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4. </a:t>
            </a:r>
            <a:r>
              <a:rPr lang="lt-LT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«</a:t>
            </a:r>
            <a:r>
              <a:rPr lang="en-US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VIKING TRAIN</a:t>
            </a:r>
            <a:r>
              <a:rPr lang="lt-LT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» </a:t>
            </a:r>
          </a:p>
          <a:p>
            <a:pPr>
              <a:buClr>
                <a:srgbClr val="DB1F26"/>
              </a:buClr>
              <a:buFont typeface="Arial" pitchFamily="34" charset="0"/>
              <a:buChar char="•"/>
              <a:tabLst>
                <a:tab pos="990600" algn="l"/>
              </a:tabLst>
              <a:defRPr/>
            </a:pP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   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Клайпеда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-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Минск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-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Киев</a:t>
            </a:r>
            <a:r>
              <a:rPr lang="lt-LT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-</a:t>
            </a: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Ильичевск</a:t>
            </a:r>
          </a:p>
          <a:p>
            <a:pPr marL="274320" lvl="0" indent="-274320" algn="just">
              <a:buClr>
                <a:schemeClr val="accent1"/>
              </a:buClr>
              <a:buSzPct val="85000"/>
            </a:pPr>
            <a:r>
              <a:rPr lang="ru-RU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5. </a:t>
            </a:r>
            <a:r>
              <a:rPr lang="lt-LT" sz="1800" b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«VILNIAUS SHUTTLE»</a:t>
            </a:r>
            <a:endParaRPr lang="ru-RU" sz="1800" b="1" dirty="0" smtClean="0">
              <a:solidFill>
                <a:srgbClr val="002882"/>
              </a:solidFill>
              <a:latin typeface="Cambria" pitchFamily="18" charset="0"/>
              <a:cs typeface="Times New Roman" pitchFamily="18" charset="0"/>
            </a:endParaRPr>
          </a:p>
          <a:p>
            <a:pPr marL="274320" lvl="0" indent="-274320" algn="just">
              <a:buClr>
                <a:srgbClr val="DB1F26"/>
              </a:buClr>
              <a:buSzPct val="85000"/>
              <a:buFont typeface="Arial" pitchFamily="34" charset="0"/>
              <a:buChar char="•"/>
            </a:pPr>
            <a:r>
              <a:rPr lang="ru-RU" sz="1800" i="1" dirty="0" smtClean="0">
                <a:solidFill>
                  <a:srgbClr val="002882"/>
                </a:solidFill>
                <a:latin typeface="Cambria" pitchFamily="18" charset="0"/>
                <a:cs typeface="Times New Roman" pitchFamily="18" charset="0"/>
              </a:rPr>
              <a:t>Вильнюс – Клайпеда – Вильнюс</a:t>
            </a:r>
            <a:endParaRPr lang="ru-RU" sz="1800" b="1" dirty="0" smtClean="0">
              <a:solidFill>
                <a:srgbClr val="002882"/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chemeClr val="accent3">
                  <a:lumMod val="50000"/>
                </a:schemeClr>
              </a:buClr>
              <a:tabLst>
                <a:tab pos="990600" algn="l"/>
              </a:tabLst>
              <a:defRPr/>
            </a:pPr>
            <a:endParaRPr lang="lt-LT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§"/>
              <a:tabLst>
                <a:tab pos="990600" algn="l"/>
              </a:tabLst>
              <a:defRPr/>
            </a:pPr>
            <a:endParaRPr lang="lt-LT" i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468077" y="1116335"/>
            <a:ext cx="5618497" cy="324036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40271"/>
            <a:ext cx="9883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КОНТЕЙНЕРНЫЕ ПЕРЕВОЗКИ И ИХ РАЗВИТИЕ</a:t>
            </a:r>
            <a:endParaRPr lang="en-US" sz="26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d.lavrenov\Desktop\FOTO ir LOGO\New Foto2012\DSC_016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172" y="1188343"/>
            <a:ext cx="3744416" cy="12044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Documents and Settings\d.lavrenov\Desktop\FOTO ir LOGO\New Foto2012\DSC_032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172" y="2603203"/>
            <a:ext cx="3744416" cy="14245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40271"/>
            <a:ext cx="9883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КОНТЕЙНЕРНЫЕ ПЕРЕВОЗКИ И ИХ РАЗВИТИЕ</a:t>
            </a:r>
            <a:endParaRPr lang="en-US" sz="26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74492" y="1116335"/>
            <a:ext cx="6768752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  <a:buClr>
                <a:srgbClr val="DB1F26"/>
              </a:buClr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Идея прямого интермодального поезда «</a:t>
            </a:r>
            <a:r>
              <a:rPr lang="lt-LT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Viking train</a:t>
            </a:r>
            <a:r>
              <a:rPr lang="lt-LT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»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 организации перевозок контейнеров возникла в 1999г., когда министры транспорта Литвы и Украины подписали меморандум взаимного согласия</a:t>
            </a:r>
            <a:endParaRPr lang="lt-LT" sz="24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>
              <a:spcBef>
                <a:spcPts val="2400"/>
              </a:spcBef>
              <a:buClr>
                <a:srgbClr val="DB1F26"/>
              </a:buClr>
              <a:buFont typeface="Arial" pitchFamily="34" charset="0"/>
              <a:buChar char="•"/>
            </a:pPr>
            <a:r>
              <a:rPr lang="lt-LT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Проверка поезда на границе ЕС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30 мин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>
              <a:spcBef>
                <a:spcPts val="2400"/>
              </a:spcBef>
              <a:buClr>
                <a:srgbClr val="DB1F26"/>
              </a:buCl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Награда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: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«Лучший интермодальный проект»</a:t>
            </a:r>
          </a:p>
          <a:p>
            <a:pPr algn="just">
              <a:spcBef>
                <a:spcPts val="2400"/>
              </a:spcBef>
              <a:buClr>
                <a:srgbClr val="DB1F26"/>
              </a:buClr>
              <a:defRPr/>
            </a:pPr>
            <a:endParaRPr lang="lt-LT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72980" y="5004767"/>
            <a:ext cx="9670264" cy="2185070"/>
            <a:chOff x="405746" y="4066421"/>
            <a:chExt cx="8614128" cy="2111466"/>
          </a:xfrm>
        </p:grpSpPr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5746" y="4100300"/>
              <a:ext cx="2780906" cy="1957749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2" name="Rectangle 11"/>
            <p:cNvSpPr/>
            <p:nvPr/>
          </p:nvSpPr>
          <p:spPr bwMode="auto">
            <a:xfrm>
              <a:off x="405746" y="5716997"/>
              <a:ext cx="2808312" cy="36004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lt-LT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</a:rPr>
                <a:t>2003</a:t>
              </a: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  <p:pic>
          <p:nvPicPr>
            <p:cNvPr id="13" name="Picture 3" descr="C:\Documents and Settings\d.lavrenov\Desktop\FOTO ir LOGO\Vikingas 10 foto\DSC_0516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283570" y="4066421"/>
              <a:ext cx="2736304" cy="200548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4" name="Rectangle 13"/>
            <p:cNvSpPr/>
            <p:nvPr/>
          </p:nvSpPr>
          <p:spPr bwMode="auto">
            <a:xfrm>
              <a:off x="6034876" y="5817847"/>
              <a:ext cx="1152128" cy="36004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lt-LT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</a:rPr>
                <a:t>2013</a:t>
              </a: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  <p:pic>
          <p:nvPicPr>
            <p:cNvPr id="15" name="Picture 4" descr="\\10.1.0.100\dk_pletra$\DKK\RTP\Nuotraukos darbui\susitikimai_ir_vadai\eia_apdovanojimas\1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376259" y="4066421"/>
              <a:ext cx="2693007" cy="202087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6" name="Rectangle 15"/>
            <p:cNvSpPr/>
            <p:nvPr/>
          </p:nvSpPr>
          <p:spPr bwMode="auto">
            <a:xfrm>
              <a:off x="3502664" y="5750480"/>
              <a:ext cx="679777" cy="36004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lt-LT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</a:rPr>
                <a:t>2009</a:t>
              </a: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pic>
        <p:nvPicPr>
          <p:cNvPr id="19" name="Picture 4" descr="http://mignews.com.ua/files/pictures/201111/132188675728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4172" y="1332359"/>
            <a:ext cx="2688299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387544"/>
            <a:ext cx="98832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КРАТКАЯ ИНФОРМАЦИЯ О КОМПАНИИ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22164" y="612279"/>
            <a:ext cx="9433048" cy="46805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АО «Литовские железные дороги»</a:t>
            </a:r>
            <a:r>
              <a:rPr kumimoji="0" lang="lt-LT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–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интегральное предприятие железнодорожных услуг, которое</a:t>
            </a:r>
            <a:r>
              <a:rPr kumimoji="0" lang="lt-LT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: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536575" marR="0" lvl="0" indent="-3175" algn="l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522164" y="1836415"/>
          <a:ext cx="964907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20" descr="file14810417_begiai_reut_webd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38388" y="6372919"/>
            <a:ext cx="1728192" cy="10685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8443044" y="6372919"/>
            <a:ext cx="1697006" cy="1080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" descr="C:\Documents and Settings\d.lavrenov\Desktop\FOTO ir LOGO\2012-07_naujausios\JN_3630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482604" y="6372919"/>
            <a:ext cx="1728192" cy="1080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Documents and Settings\d.lavrenov\Desktop\FOTO ir LOGO\New Foto2012\DSC_016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94172" y="6372919"/>
            <a:ext cx="1728192" cy="1080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2" descr="http://www.vlrd.lt/files/gallery/IMG_8822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426820" y="6372919"/>
            <a:ext cx="1800200" cy="1080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40271"/>
            <a:ext cx="9883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ПРОГНОЗ  ПЕРЕВОЗОК КОНТЕЙНЕРОВ </a:t>
            </a:r>
            <a:endParaRPr lang="en-US" sz="2600" dirty="0">
              <a:solidFill>
                <a:schemeClr val="bg1"/>
              </a:solidFill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378148" y="972319"/>
          <a:ext cx="9847708" cy="6184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40271"/>
            <a:ext cx="9883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КОНТЕЙНЕРНЫЕ ПЕРЕВОЗКИ И ИХ РАЗВИТИЕ</a:t>
            </a:r>
            <a:endParaRPr lang="en-US" sz="2600" dirty="0">
              <a:solidFill>
                <a:schemeClr val="bg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386260" y="2628503"/>
            <a:ext cx="1691680" cy="864096"/>
            <a:chOff x="0" y="3501008"/>
            <a:chExt cx="2483768" cy="1296144"/>
          </a:xfrm>
        </p:grpSpPr>
        <p:pic>
          <p:nvPicPr>
            <p:cNvPr id="22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Rectangle 22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DB1F26"/>
                  </a:solidFill>
                  <a:effectLst/>
                  <a:latin typeface="Cambria" pitchFamily="18" charset="0"/>
                </a:rPr>
                <a:t>years</a:t>
              </a:r>
            </a:p>
          </p:txBody>
        </p:sp>
      </p:grpSp>
      <p:sp>
        <p:nvSpPr>
          <p:cNvPr id="25" name="Rectangle 24"/>
          <p:cNvSpPr/>
          <p:nvPr/>
        </p:nvSpPr>
        <p:spPr>
          <a:xfrm>
            <a:off x="450156" y="1116335"/>
            <a:ext cx="964907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Количество перевезенных контейнеров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поездом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Viking train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Е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U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0" y="1476375"/>
          <a:ext cx="10243244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40271"/>
            <a:ext cx="9883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КОНТЕЙНЕРНЫЕ ПЕРЕВОЗКИ И ИХ РАЗВИТИЕ</a:t>
            </a:r>
            <a:endParaRPr lang="en-US" sz="26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4172" y="1044327"/>
            <a:ext cx="96490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spcBef>
                <a:spcPts val="600"/>
              </a:spcBef>
              <a:buClr>
                <a:srgbClr val="DB1F26"/>
              </a:buClr>
              <a:buSzPct val="95000"/>
              <a:buFont typeface="Arial" pitchFamily="34" charset="0"/>
              <a:buChar char="•"/>
            </a:pPr>
            <a:r>
              <a:rPr lang="ru-RU" sz="2400" dirty="0">
                <a:solidFill>
                  <a:srgbClr val="10253F"/>
                </a:solidFill>
                <a:latin typeface="Cambria" pitchFamily="18" charset="0"/>
              </a:rPr>
              <a:t> </a:t>
            </a:r>
            <a:r>
              <a:rPr lang="lt-LT" sz="2400" dirty="0" smtClean="0">
                <a:solidFill>
                  <a:srgbClr val="10253F"/>
                </a:solidFill>
                <a:latin typeface="Cambria" pitchFamily="18" charset="0"/>
              </a:rPr>
              <a:t>  </a:t>
            </a:r>
            <a:r>
              <a:rPr lang="ru-RU" sz="2200" dirty="0" smtClean="0">
                <a:solidFill>
                  <a:srgbClr val="10253F"/>
                </a:solidFill>
                <a:latin typeface="Cambria" pitchFamily="18" charset="0"/>
              </a:rPr>
              <a:t>Активное сотрудничество с Турцией, Румынией, Болгарии и Скандинавскими странами по продлению маршрута</a:t>
            </a:r>
            <a:endParaRPr lang="lt-LT" sz="2200" dirty="0">
              <a:solidFill>
                <a:srgbClr val="10253F"/>
              </a:solidFill>
              <a:latin typeface="Cambria" pitchFamily="18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38188" y="2700511"/>
            <a:ext cx="1296144" cy="1296144"/>
            <a:chOff x="1026220" y="2268463"/>
            <a:chExt cx="1224136" cy="1224136"/>
          </a:xfrm>
        </p:grpSpPr>
        <p:cxnSp>
          <p:nvCxnSpPr>
            <p:cNvPr id="7" name="Straight Arrow Connector 6"/>
            <p:cNvCxnSpPr/>
            <p:nvPr/>
          </p:nvCxnSpPr>
          <p:spPr>
            <a:xfrm flipH="1" flipV="1">
              <a:off x="1530276" y="2844527"/>
              <a:ext cx="648072" cy="432048"/>
            </a:xfrm>
            <a:prstGeom prst="straightConnector1">
              <a:avLst/>
            </a:prstGeom>
            <a:ln w="38100">
              <a:solidFill>
                <a:srgbClr val="DB1F26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2186732" y="2268463"/>
              <a:ext cx="63624" cy="1016496"/>
            </a:xfrm>
            <a:prstGeom prst="straightConnector1">
              <a:avLst/>
            </a:prstGeom>
            <a:ln w="38100">
              <a:solidFill>
                <a:srgbClr val="DB1F26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1026220" y="3276575"/>
              <a:ext cx="1152128" cy="216024"/>
            </a:xfrm>
            <a:prstGeom prst="straightConnector1">
              <a:avLst/>
            </a:prstGeom>
            <a:ln w="38100">
              <a:solidFill>
                <a:srgbClr val="DB1F26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594172" y="1908423"/>
            <a:ext cx="9577064" cy="5184576"/>
            <a:chOff x="594172" y="1908423"/>
            <a:chExt cx="9577064" cy="5184576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94172" y="1908423"/>
              <a:ext cx="4805897" cy="5184576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8" name="Picture 2" descr="C:\Documents and Settings\d.lavrenov\Desktop\IMAG2340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634732" y="2700511"/>
              <a:ext cx="4464496" cy="331236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9" name="Rounded Rectangle 18"/>
            <p:cNvSpPr/>
            <p:nvPr/>
          </p:nvSpPr>
          <p:spPr>
            <a:xfrm>
              <a:off x="5562724" y="6156895"/>
              <a:ext cx="4608512" cy="93610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A2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800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Подписано двухсторонние соглашение о экспедирование грузов и договор о предоставлении услуг по логистике</a:t>
              </a:r>
              <a:endParaRPr lang="ru-RU" sz="1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582662"/>
            <a:ext cx="9883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Новый возможный маршрут «</a:t>
            </a:r>
            <a:r>
              <a:rPr lang="en-US" sz="2800" b="1" dirty="0" smtClean="0">
                <a:solidFill>
                  <a:schemeClr val="bg1"/>
                </a:solidFill>
                <a:latin typeface="Cambria" pitchFamily="18" charset="0"/>
              </a:rPr>
              <a:t>Viking train»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738188" y="1476375"/>
            <a:ext cx="8784976" cy="5544616"/>
            <a:chOff x="738188" y="1476375"/>
            <a:chExt cx="8784976" cy="5544616"/>
          </a:xfrm>
        </p:grpSpPr>
        <p:grpSp>
          <p:nvGrpSpPr>
            <p:cNvPr id="5" name="Group 4"/>
            <p:cNvGrpSpPr/>
            <p:nvPr/>
          </p:nvGrpSpPr>
          <p:grpSpPr>
            <a:xfrm>
              <a:off x="738188" y="1476375"/>
              <a:ext cx="8784976" cy="5544616"/>
              <a:chOff x="179512" y="1124744"/>
              <a:chExt cx="8784976" cy="5544616"/>
            </a:xfrm>
          </p:grpSpPr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79512" y="1124744"/>
                <a:ext cx="8784976" cy="5544616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solidFill>
                  <a:srgbClr val="DB1F26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7" name="Rectangle 1"/>
              <p:cNvSpPr>
                <a:spLocks noChangeArrowheads="1"/>
              </p:cNvSpPr>
              <p:nvPr/>
            </p:nvSpPr>
            <p:spPr bwMode="auto">
              <a:xfrm>
                <a:off x="4283968" y="2688595"/>
                <a:ext cx="4464496" cy="923330"/>
              </a:xfrm>
              <a:prstGeom prst="rect">
                <a:avLst/>
              </a:prstGeom>
              <a:solidFill>
                <a:srgbClr val="DB1F26"/>
              </a:solidFill>
              <a:ln w="9525">
                <a:solidFill>
                  <a:srgbClr val="DB1F26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/>
                <a:r>
                  <a:rPr kumimoji="0" lang="ru-RU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Маршрут</a:t>
                </a:r>
                <a:r>
                  <a:rPr kumimoji="0" lang="lt-LT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:</a:t>
                </a:r>
              </a:p>
              <a:p>
                <a:pPr lvl="0"/>
                <a:r>
                  <a:rPr kumimoji="0" lang="ru-RU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Турция</a:t>
                </a:r>
                <a:r>
                  <a:rPr lang="en-US" sz="1800" b="1" dirty="0" smtClean="0">
                    <a:solidFill>
                      <a:schemeClr val="bg1"/>
                    </a:solidFill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 –</a:t>
                </a:r>
                <a:r>
                  <a:rPr kumimoji="0" 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 </a:t>
                </a:r>
                <a:r>
                  <a:rPr kumimoji="0" lang="ru-RU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Болгария – Румыния –</a:t>
                </a:r>
                <a:r>
                  <a:rPr kumimoji="0" lang="ru-RU" sz="1800" b="1" i="0" u="none" strike="noStrike" cap="none" normalizeH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 Украина – Беларусь – Литва</a:t>
                </a:r>
                <a:endParaRPr kumimoji="0" lang="lt-LT" sz="1800" b="1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endParaRPr>
              </a:p>
            </p:txBody>
          </p:sp>
          <p:grpSp>
            <p:nvGrpSpPr>
              <p:cNvPr id="8" name="Group 9"/>
              <p:cNvGrpSpPr/>
              <p:nvPr/>
            </p:nvGrpSpPr>
            <p:grpSpPr>
              <a:xfrm>
                <a:off x="4355976" y="1412776"/>
                <a:ext cx="3031938" cy="1268760"/>
                <a:chOff x="5860542" y="0"/>
                <a:chExt cx="3031938" cy="1268760"/>
              </a:xfrm>
            </p:grpSpPr>
            <p:pic>
              <p:nvPicPr>
                <p:cNvPr id="12" name="Picture 11" descr="container20.png"/>
                <p:cNvPicPr>
                  <a:picLocks noChangeAspect="1"/>
                </p:cNvPicPr>
                <p:nvPr/>
              </p:nvPicPr>
              <p:blipFill>
                <a:blip r:embed="rId4" cstate="email"/>
                <a:stretch>
                  <a:fillRect/>
                </a:stretch>
              </p:blipFill>
              <p:spPr>
                <a:xfrm>
                  <a:off x="5860542" y="72008"/>
                  <a:ext cx="1087722" cy="784587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13" name="Picture 12" descr="container20.png"/>
                <p:cNvPicPr>
                  <a:picLocks noChangeAspect="1"/>
                </p:cNvPicPr>
                <p:nvPr/>
              </p:nvPicPr>
              <p:blipFill>
                <a:blip r:embed="rId5" cstate="email"/>
                <a:stretch>
                  <a:fillRect/>
                </a:stretch>
              </p:blipFill>
              <p:spPr>
                <a:xfrm>
                  <a:off x="7444718" y="0"/>
                  <a:ext cx="1388715" cy="877415"/>
                </a:xfrm>
                <a:prstGeom prst="rect">
                  <a:avLst/>
                </a:prstGeom>
                <a:ln>
                  <a:noFill/>
                </a:ln>
              </p:spPr>
            </p:pic>
            <p:sp>
              <p:nvSpPr>
                <p:cNvPr id="14" name="Rounded Rectangle 13"/>
                <p:cNvSpPr/>
                <p:nvPr/>
              </p:nvSpPr>
              <p:spPr>
                <a:xfrm>
                  <a:off x="5860542" y="980728"/>
                  <a:ext cx="1375754" cy="288032"/>
                </a:xfrm>
                <a:prstGeom prst="roundRect">
                  <a:avLst/>
                </a:prstGeom>
                <a:ln>
                  <a:solidFill>
                    <a:srgbClr val="DB1F26"/>
                  </a:solidFill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b="1" u="sng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endParaRPr>
                </a:p>
                <a:p>
                  <a:pPr algn="ctr"/>
                  <a:r>
                    <a:rPr lang="en-US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Cambria" pitchFamily="18" charset="0"/>
                    </a:rPr>
                    <a:t>~1400 </a:t>
                  </a:r>
                  <a:r>
                    <a:rPr lang="ru-RU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Cambria" pitchFamily="18" charset="0"/>
                    </a:rPr>
                    <a:t>€</a:t>
                  </a:r>
                  <a:endPara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ea typeface="Calibri"/>
                    <a:cs typeface="Times New Roman"/>
                  </a:endParaRPr>
                </a:p>
                <a:p>
                  <a:pPr algn="ctr"/>
                  <a:endParaRPr lang="en-US" dirty="0"/>
                </a:p>
              </p:txBody>
            </p:sp>
            <p:sp>
              <p:nvSpPr>
                <p:cNvPr id="15" name="Rounded Rectangle 14"/>
                <p:cNvSpPr/>
                <p:nvPr/>
              </p:nvSpPr>
              <p:spPr>
                <a:xfrm>
                  <a:off x="7452320" y="980728"/>
                  <a:ext cx="1440160" cy="288032"/>
                </a:xfrm>
                <a:prstGeom prst="roundRect">
                  <a:avLst/>
                </a:prstGeom>
                <a:ln>
                  <a:solidFill>
                    <a:srgbClr val="DB1F26"/>
                  </a:solidFill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b="1" u="sng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endParaRPr>
                </a:p>
                <a:p>
                  <a:pPr algn="ctr"/>
                  <a:r>
                    <a:rPr lang="en-US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Cambria" pitchFamily="18" charset="0"/>
                    </a:rPr>
                    <a:t>~2065 </a:t>
                  </a:r>
                  <a:r>
                    <a:rPr lang="ru-RU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Cambria" pitchFamily="18" charset="0"/>
                    </a:rPr>
                    <a:t>€</a:t>
                  </a:r>
                  <a:endPara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ea typeface="Calibri"/>
                    <a:cs typeface="Times New Roman"/>
                  </a:endParaRPr>
                </a:p>
                <a:p>
                  <a:pPr algn="ctr"/>
                  <a:endParaRPr lang="en-US" dirty="0"/>
                </a:p>
              </p:txBody>
            </p:sp>
          </p:grpSp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395536" y="2132856"/>
                <a:ext cx="1920214" cy="864096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19050" cap="sq">
                <a:solidFill>
                  <a:srgbClr val="DB1F26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11" name="Rectangle 10"/>
              <p:cNvSpPr/>
              <p:nvPr/>
            </p:nvSpPr>
            <p:spPr>
              <a:xfrm>
                <a:off x="395536" y="3068960"/>
                <a:ext cx="1872208" cy="461665"/>
              </a:xfrm>
              <a:prstGeom prst="rect">
                <a:avLst/>
              </a:prstGeom>
              <a:ln>
                <a:solidFill>
                  <a:srgbClr val="DB1F26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lt-LT" sz="2400" b="1" cap="none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~ 8 </a:t>
                </a:r>
                <a:r>
                  <a:rPr lang="ru-RU" sz="2400" b="1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дней</a:t>
                </a:r>
                <a:endParaRPr lang="en-US" sz="24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54274" name="Picture 2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842644" y="4140671"/>
              <a:ext cx="4464496" cy="2088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94172" y="1188343"/>
            <a:ext cx="9433048" cy="5832648"/>
            <a:chOff x="594172" y="1188343"/>
            <a:chExt cx="9433048" cy="583264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94172" y="1188343"/>
              <a:ext cx="9433048" cy="583264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DB1F26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grpSp>
          <p:nvGrpSpPr>
            <p:cNvPr id="5" name="Group 9"/>
            <p:cNvGrpSpPr/>
            <p:nvPr/>
          </p:nvGrpSpPr>
          <p:grpSpPr>
            <a:xfrm>
              <a:off x="6269339" y="1339840"/>
              <a:ext cx="3459212" cy="1334670"/>
              <a:chOff x="5644518" y="0"/>
              <a:chExt cx="3247962" cy="1268760"/>
            </a:xfrm>
          </p:grpSpPr>
          <p:pic>
            <p:nvPicPr>
              <p:cNvPr id="13" name="Picture 12" descr="container20.png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5644518" y="116632"/>
                <a:ext cx="1087722" cy="784587"/>
              </a:xfrm>
              <a:prstGeom prst="rect">
                <a:avLst/>
              </a:prstGeom>
            </p:spPr>
          </p:pic>
          <p:pic>
            <p:nvPicPr>
              <p:cNvPr id="14" name="Picture 13" descr="container20.png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7308304" y="0"/>
                <a:ext cx="1388715" cy="877415"/>
              </a:xfrm>
              <a:prstGeom prst="rect">
                <a:avLst/>
              </a:prstGeom>
            </p:spPr>
          </p:pic>
          <p:sp>
            <p:nvSpPr>
              <p:cNvPr id="15" name="Rounded Rectangle 14"/>
              <p:cNvSpPr/>
              <p:nvPr/>
            </p:nvSpPr>
            <p:spPr>
              <a:xfrm>
                <a:off x="5644518" y="980728"/>
                <a:ext cx="1224136" cy="288032"/>
              </a:xfrm>
              <a:prstGeom prst="round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endParaRPr lang="lt-LT" b="1" u="sng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US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~2010</a:t>
                </a:r>
                <a:r>
                  <a:rPr lang="lt-LT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 </a:t>
                </a:r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€</a:t>
                </a:r>
                <a:endParaRPr lang="ru-RU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  <a:ea typeface="Calibri"/>
                  <a:cs typeface="Times New Roman"/>
                </a:endParaRPr>
              </a:p>
              <a:p>
                <a:pPr algn="ctr"/>
                <a:endParaRPr lang="en-US" dirty="0"/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7452320" y="980728"/>
                <a:ext cx="1440160" cy="288032"/>
              </a:xfrm>
              <a:prstGeom prst="round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endParaRPr lang="lt-LT" b="1" u="sng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US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~2780</a:t>
                </a:r>
                <a:r>
                  <a:rPr lang="lt-LT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 </a:t>
                </a:r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€</a:t>
                </a:r>
                <a:endParaRPr lang="ru-RU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  <a:ea typeface="Calibri"/>
                  <a:cs typeface="Times New Roman"/>
                </a:endParaRPr>
              </a:p>
              <a:p>
                <a:pPr algn="ctr"/>
                <a:endParaRPr lang="en-US" dirty="0"/>
              </a:p>
            </p:txBody>
          </p:sp>
        </p:grp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6210796" y="2772519"/>
              <a:ext cx="3757881" cy="1061829"/>
            </a:xfrm>
            <a:prstGeom prst="rect">
              <a:avLst/>
            </a:prstGeom>
            <a:solidFill>
              <a:srgbClr val="DB1F2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Стамбул</a:t>
              </a:r>
              <a:r>
                <a:rPr lang="en-US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–</a:t>
              </a:r>
              <a:r>
                <a:rPr lang="lt-LT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Одесса</a:t>
              </a:r>
              <a:r>
                <a:rPr lang="lt-LT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– </a:t>
              </a:r>
              <a:r>
                <a:rPr lang="ru-RU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Киев</a:t>
              </a:r>
              <a:r>
                <a:rPr lang="lt-LT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–</a:t>
              </a:r>
              <a:r>
                <a:rPr lang="ru-RU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Минск – </a:t>
              </a:r>
              <a:r>
                <a:rPr lang="lt-LT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Вильнюс </a:t>
              </a:r>
              <a:r>
                <a:rPr kumimoji="0" lang="en-US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– </a:t>
              </a: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Клайпеда</a:t>
              </a:r>
              <a:endPara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70863" y="2248824"/>
              <a:ext cx="2198489" cy="984733"/>
            </a:xfrm>
            <a:prstGeom prst="round2DiagRect">
              <a:avLst>
                <a:gd name="adj1" fmla="val 16667"/>
                <a:gd name="adj2" fmla="val 0"/>
              </a:avLst>
            </a:prstGeom>
            <a:ln w="1905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8" name="Rectangle 7"/>
            <p:cNvSpPr/>
            <p:nvPr/>
          </p:nvSpPr>
          <p:spPr>
            <a:xfrm>
              <a:off x="670863" y="3311137"/>
              <a:ext cx="3681189" cy="120032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ЖД + Море</a:t>
              </a:r>
            </a:p>
            <a:p>
              <a:pPr algn="ctr"/>
              <a:r>
                <a:rPr lang="lt-LT" sz="3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~ 10 </a:t>
              </a:r>
              <a:r>
                <a:rPr lang="lt-LT" sz="36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ru-RU" sz="36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дней</a:t>
              </a:r>
              <a:endPara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9" name="Plus 8"/>
            <p:cNvSpPr/>
            <p:nvPr/>
          </p:nvSpPr>
          <p:spPr bwMode="auto">
            <a:xfrm>
              <a:off x="2894915" y="2779065"/>
              <a:ext cx="460149" cy="378743"/>
            </a:xfrm>
            <a:prstGeom prst="mathPlus">
              <a:avLst/>
            </a:prstGeom>
            <a:solidFill>
              <a:srgbClr val="DB1F2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0" name="Picture 5" descr="http://corrupteddevelopment.com/wp-content/uploads/2012/07/transport-icon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355064" y="2210950"/>
              <a:ext cx="920297" cy="1022607"/>
            </a:xfrm>
            <a:prstGeom prst="round2DiagRect">
              <a:avLst>
                <a:gd name="adj1" fmla="val 16667"/>
                <a:gd name="adj2" fmla="val 0"/>
              </a:avLst>
            </a:prstGeom>
            <a:ln w="1905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1" name="Left Arrow 10"/>
            <p:cNvSpPr/>
            <p:nvPr/>
          </p:nvSpPr>
          <p:spPr>
            <a:xfrm>
              <a:off x="1591161" y="1491338"/>
              <a:ext cx="1533829" cy="227246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Left Arrow 11"/>
            <p:cNvSpPr/>
            <p:nvPr/>
          </p:nvSpPr>
          <p:spPr>
            <a:xfrm rot="4062782">
              <a:off x="2695507" y="1230216"/>
              <a:ext cx="245434" cy="229685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0" y="521107"/>
            <a:ext cx="9883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Новый возможный маршрут «</a:t>
            </a:r>
            <a:r>
              <a:rPr lang="en-US" sz="2800" b="1" dirty="0" smtClean="0">
                <a:solidFill>
                  <a:schemeClr val="bg1"/>
                </a:solidFill>
                <a:latin typeface="Cambria" pitchFamily="18" charset="0"/>
              </a:rPr>
              <a:t>Viking train»</a:t>
            </a: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521107"/>
            <a:ext cx="98832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Преимущества поезда «</a:t>
            </a:r>
            <a:r>
              <a:rPr lang="en-US" sz="2800" b="1" dirty="0" smtClean="0">
                <a:solidFill>
                  <a:schemeClr val="bg1"/>
                </a:solidFill>
                <a:latin typeface="Cambria" pitchFamily="18" charset="0"/>
              </a:rPr>
              <a:t>Viking train»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endParaRPr lang="en-US" sz="2800" b="1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="" xmlns:p14="http://schemas.microsoft.com/office/powerpoint/2010/main" val="2954854657"/>
              </p:ext>
            </p:extLst>
          </p:nvPr>
        </p:nvGraphicFramePr>
        <p:xfrm>
          <a:off x="522164" y="1124744"/>
          <a:ext cx="9577064" cy="596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521107"/>
            <a:ext cx="98832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Контактная информация</a:t>
            </a:r>
            <a:endParaRPr lang="en-US" sz="2800" b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endParaRPr lang="en-US" sz="2800" b="1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164" y="1980431"/>
            <a:ext cx="4849950" cy="515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18708" y="1980431"/>
            <a:ext cx="475252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png-3.findicons.com/files/icons/1681/siena/256/telephone_green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2164" y="972319"/>
            <a:ext cx="1008112" cy="1008112"/>
          </a:xfrm>
          <a:prstGeom prst="rect">
            <a:avLst/>
          </a:prstGeom>
          <a:noFill/>
        </p:spPr>
      </p:pic>
      <p:pic>
        <p:nvPicPr>
          <p:cNvPr id="8" name="Picture 7" descr="C:\Documents and Settings\d.lavrenov\Desktop\INTERMODAL\VIKINGAS\Vikingtrain_Logo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62924" y="5508823"/>
            <a:ext cx="2880320" cy="1271314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8182424" y="6919366"/>
            <a:ext cx="21328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Cambria" pitchFamily="18" charset="0"/>
                <a:hlinkClick r:id="rId7"/>
              </a:rPr>
              <a:t>http://www.vikingtrain.com/</a:t>
            </a:r>
            <a:endParaRPr lang="lt-LT" sz="1200" dirty="0" smtClean="0">
              <a:solidFill>
                <a:schemeClr val="bg1"/>
              </a:solidFill>
              <a:latin typeface="Cambria" pitchFamily="18" charset="0"/>
            </a:endParaRPr>
          </a:p>
          <a:p>
            <a:endParaRPr lang="en-US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pic>
        <p:nvPicPr>
          <p:cNvPr id="6" name="Content Placeholder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4172" y="1188343"/>
            <a:ext cx="4752528" cy="26549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vizual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62724" y="1116335"/>
            <a:ext cx="4608512" cy="3530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B1F2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22164" y="3060551"/>
          <a:ext cx="9721080" cy="405000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240360"/>
                <a:gridCol w="3240360"/>
                <a:gridCol w="3240360"/>
              </a:tblGrid>
              <a:tr h="42288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Вильнюс</a:t>
                      </a:r>
                      <a:endParaRPr lang="en-US" dirty="0">
                        <a:latin typeface="Cambria" pitchFamily="18" charset="0"/>
                      </a:endParaRPr>
                    </a:p>
                  </a:txBody>
                  <a:tcPr>
                    <a:solidFill>
                      <a:srgbClr val="DB1F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Каунас </a:t>
                      </a:r>
                      <a:endParaRPr lang="en-US" dirty="0">
                        <a:latin typeface="Cambria" pitchFamily="18" charset="0"/>
                      </a:endParaRPr>
                    </a:p>
                  </a:txBody>
                  <a:tcPr>
                    <a:solidFill>
                      <a:srgbClr val="DB1F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Клайпеда</a:t>
                      </a:r>
                      <a:endParaRPr lang="en-US" dirty="0">
                        <a:latin typeface="Cambria" pitchFamily="18" charset="0"/>
                      </a:endParaRPr>
                    </a:p>
                  </a:txBody>
                  <a:tcPr>
                    <a:solidFill>
                      <a:srgbClr val="DB1F26"/>
                    </a:solidFill>
                  </a:tcPr>
                </a:tc>
              </a:tr>
              <a:tr h="10785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В мае 2013 г. предполагается начать подрядные работы по терминалу. Продолжительность работ </a:t>
                      </a:r>
                      <a:r>
                        <a:rPr lang="lt-L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– </a:t>
                      </a:r>
                      <a:r>
                        <a:rPr lang="lt-LT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17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мес.</a:t>
                      </a:r>
                      <a:r>
                        <a:rPr lang="lt-L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</a:t>
                      </a:r>
                      <a:endParaRPr lang="ru-RU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В мае 2013 г. планируется начать подрядные работы по терминалу. Планируемая продолжительность работ </a:t>
                      </a:r>
                      <a:r>
                        <a:rPr lang="lt-L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– </a:t>
                      </a:r>
                      <a:r>
                        <a:rPr lang="lt-LT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14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мес.</a:t>
                      </a:r>
                      <a:endParaRPr lang="lt-LT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Цель: </a:t>
                      </a:r>
                      <a:r>
                        <a:rPr lang="ru-RU" sz="13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эффективно организовать транспортировку контейнеров из порта Клайпеда железнодорожным транспортом, развивать регулярные рейсы контейнерных поездов из/в морской порт Клайпеда, а также создавать благоприятные условия для формирования бизнеса логистики в Клайпеде в сотрудничестве по осуществлению проекта учреждения </a:t>
                      </a:r>
                      <a:r>
                        <a:rPr lang="ru-RU" sz="1300" b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Клайпедского</a:t>
                      </a:r>
                      <a:r>
                        <a:rPr lang="ru-RU" sz="13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ОЛЦ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Площадь</a:t>
                      </a:r>
                      <a:r>
                        <a:rPr lang="ru-RU" sz="13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 – </a:t>
                      </a:r>
                      <a:r>
                        <a:rPr lang="ru-RU" sz="13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7 га </a:t>
                      </a:r>
                      <a:endParaRPr lang="ru-RU" sz="13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3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~1200 TEU </a:t>
                      </a:r>
                      <a:r>
                        <a:rPr lang="lt-L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–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вместимость терминала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Площадь 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– 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9,08 га</a:t>
                      </a:r>
                      <a:endParaRPr lang="en-US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~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55</a:t>
                      </a:r>
                      <a:r>
                        <a:rPr lang="lt-LT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0 TEU </a:t>
                      </a:r>
                      <a:r>
                        <a:rPr lang="lt-L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–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вместимость терминала</a:t>
                      </a:r>
                      <a:endParaRPr lang="en-US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Площадь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 – 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3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,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5 га                            </a:t>
                      </a: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Arial" charset="0"/>
                        </a:rPr>
                        <a:t>(+свободная эко. зона) </a:t>
                      </a:r>
                      <a:endParaRPr lang="en-US" sz="14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914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+mn-cs"/>
                        </a:rPr>
                        <a:t>3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+mn-cs"/>
                        </a:rPr>
                        <a:t>погрузочные / разгрузочные железнодорожные пути</a:t>
                      </a:r>
                      <a:endParaRPr lang="lt-LT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4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+mn-cs"/>
                        </a:rPr>
                        <a:t>погрузочные / разгрузочные   железнодорожные пути 4х 552 м</a:t>
                      </a:r>
                      <a:endParaRPr lang="en-US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350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Завершение работ –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2014 г.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Инвестиция</a:t>
                      </a: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в интермодальный терминал </a:t>
                      </a:r>
                      <a:r>
                        <a:rPr lang="en-US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~40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млн.</a:t>
                      </a:r>
                      <a:r>
                        <a:rPr lang="en-US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$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Общая площадь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– 460 га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Завершение работ –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2014 г.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Инвестиция</a:t>
                      </a: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в интермодальный терминал </a:t>
                      </a:r>
                      <a:r>
                        <a:rPr lang="en-US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~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32 млн.</a:t>
                      </a:r>
                      <a:r>
                        <a:rPr lang="en-US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$</a:t>
                      </a:r>
                      <a:endParaRPr lang="ru-RU" sz="14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Общая площадь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~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150 га</a:t>
                      </a:r>
                      <a:endParaRPr lang="ru-RU" sz="14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Завершение работ –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2017 г.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Инвестиция</a:t>
                      </a: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в интермодальный терминал </a:t>
                      </a:r>
                      <a:r>
                        <a:rPr lang="en-US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~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37 млн.</a:t>
                      </a:r>
                      <a:r>
                        <a:rPr lang="en-US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 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</a:rPr>
                        <a:t>$</a:t>
                      </a:r>
                      <a:endParaRPr lang="ru-RU" sz="14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0" y="468263"/>
            <a:ext cx="8119195" cy="647700"/>
          </a:xfrm>
          <a:prstGeom prst="rect">
            <a:avLst/>
          </a:prstGeom>
        </p:spPr>
        <p:txBody>
          <a:bodyPr/>
          <a:lstStyle/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Проекты общественных центров логистики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468263"/>
            <a:ext cx="8119195" cy="647700"/>
          </a:xfrm>
          <a:prstGeom prst="rect">
            <a:avLst/>
          </a:prstGeom>
        </p:spPr>
        <p:txBody>
          <a:bodyPr/>
          <a:lstStyle/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ОЦЛ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 ВИЛЬНЮС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26620" y="1116335"/>
            <a:ext cx="5616624" cy="250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DB1F26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14 мая 2013 г.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подписан договор строительства интермодального терминала Вильнюсского общественного центра логистики</a:t>
            </a:r>
          </a:p>
          <a:p>
            <a:pPr algn="just">
              <a:spcBef>
                <a:spcPts val="1200"/>
              </a:spcBef>
              <a:buClr>
                <a:srgbClr val="DB1F26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Терминал планируется возвести за                 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17 месяцев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стоимость объекта —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40 млн.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$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just">
              <a:buClr>
                <a:srgbClr val="DB1F26"/>
              </a:buClr>
              <a:buFont typeface="Wingdings" pitchFamily="2" charset="2"/>
              <a:buChar char="§"/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0156" y="3923580"/>
            <a:ext cx="9865096" cy="151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buClr>
                <a:srgbClr val="DB1F26"/>
              </a:buClr>
              <a:buFont typeface="Wingdings" pitchFamily="2" charset="2"/>
              <a:buChar char="§"/>
            </a:pPr>
            <a:r>
              <a:rPr lang="ru-RU" dirty="0" smtClean="0">
                <a:latin typeface="Cambria" pitchFamily="18" charset="0"/>
              </a:rPr>
              <a:t>  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Терминал будет находится рядом с железнодорожной станцией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Вайдотай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в Литве, через которую регулярно курсируют контейнерные поезда ,,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Viking train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”, ,,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Merkurijus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”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,</a:t>
            </a:r>
            <a:r>
              <a:rPr lang="lt-LT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</a:t>
            </a:r>
            <a:r>
              <a:rPr lang="lt-LT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Šeštokai Express</a:t>
            </a:r>
            <a:r>
              <a:rPr lang="lt-LT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”, ,,</a:t>
            </a:r>
            <a:r>
              <a:rPr lang="lt-LT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Saulė</a:t>
            </a:r>
            <a:r>
              <a:rPr lang="lt-LT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”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just">
              <a:spcBef>
                <a:spcPts val="1000"/>
              </a:spcBef>
              <a:buClr>
                <a:srgbClr val="DB1F26"/>
              </a:buClr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12" name="Picture 4" descr="http://www.vilnius.lt/vilnius/m/m_images/wfiles/i89q13279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172" y="5292799"/>
            <a:ext cx="2880320" cy="987538"/>
          </a:xfrm>
          <a:prstGeom prst="rect">
            <a:avLst/>
          </a:prstGeom>
          <a:noFill/>
        </p:spPr>
      </p:pic>
      <p:pic>
        <p:nvPicPr>
          <p:cNvPr id="13" name="Picture 2" descr="http://www.litrail.lt/wps/wcm/connect/0741f8804f9e21018fecdf1522fb1dc1/DSC_7278.JPG?MOD=AJPERES&amp;CACHEID=0741f8804f9e21018fecdf1522fb1dc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164" y="1116335"/>
            <a:ext cx="4032448" cy="273630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A2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354812" y="4921585"/>
            <a:ext cx="3816424" cy="217141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A2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693958" cy="756015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40271"/>
            <a:ext cx="9883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ЗАКЛЮЧЕНИЕ</a:t>
            </a:r>
            <a:endParaRPr lang="en-US" sz="26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0156" y="1044327"/>
            <a:ext cx="9793088" cy="6627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18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900" dirty="0" smtClean="0">
                <a:solidFill>
                  <a:srgbClr val="003399"/>
                </a:solidFill>
                <a:cs typeface="Arial" pitchFamily="34" charset="0"/>
              </a:rPr>
              <a:t>  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Необходимо и далее решать проблемы с инфраструктурными различиями между востоком и западом ЕС</a:t>
            </a:r>
            <a:r>
              <a:rPr lang="en-US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.</a:t>
            </a:r>
            <a:endParaRPr lang="ru-RU" sz="2200" dirty="0" smtClean="0">
              <a:solidFill>
                <a:schemeClr val="tx2"/>
              </a:solidFill>
              <a:latin typeface="Cambria" pitchFamily="18" charset="0"/>
              <a:cs typeface="Arial" pitchFamily="34" charset="0"/>
            </a:endParaRPr>
          </a:p>
          <a:p>
            <a:pPr algn="just">
              <a:spcBef>
                <a:spcPts val="18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 Сектор транспорта (и логистики), чем дальше, тем шире и глубже интернационализируется</a:t>
            </a:r>
            <a:r>
              <a:rPr lang="en-US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.</a:t>
            </a:r>
          </a:p>
          <a:p>
            <a:pPr algn="just">
              <a:spcBef>
                <a:spcPts val="18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  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Необходима эффективная интеграция транспорта с соседними странами</a:t>
            </a:r>
            <a:r>
              <a:rPr lang="en-US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.</a:t>
            </a:r>
          </a:p>
          <a:p>
            <a:pPr algn="just">
              <a:spcBef>
                <a:spcPts val="18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  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Для ускорения и оптимизации </a:t>
            </a:r>
            <a:r>
              <a:rPr lang="ru-RU" sz="2200" dirty="0" err="1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логистических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процессов необходимо внедрять и использовать </a:t>
            </a:r>
            <a:r>
              <a:rPr lang="en-US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IT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, в первую очередь, создавая </a:t>
            </a:r>
            <a:r>
              <a:rPr lang="ru-RU" sz="2200" dirty="0" err="1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интермодальные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центры логистики</a:t>
            </a:r>
            <a:r>
              <a:rPr lang="en-US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.</a:t>
            </a:r>
          </a:p>
          <a:p>
            <a:pPr algn="just">
              <a:spcBef>
                <a:spcPts val="18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  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Развитие </a:t>
            </a:r>
            <a:r>
              <a:rPr lang="ru-RU" sz="2200" dirty="0" err="1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регулярного-интермодального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вида транспорта, расширяя географию перевозок, улучшая качества услуг. </a:t>
            </a:r>
            <a:endParaRPr lang="en-US" sz="2200" dirty="0" smtClean="0">
              <a:solidFill>
                <a:schemeClr val="tx2"/>
              </a:solidFill>
              <a:latin typeface="Cambria" pitchFamily="18" charset="0"/>
              <a:cs typeface="Arial" pitchFamily="34" charset="0"/>
            </a:endParaRPr>
          </a:p>
          <a:p>
            <a:pPr algn="l">
              <a:spcBef>
                <a:spcPts val="18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 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Следует подчеркнуть необходимость стимулирования электрификации железнодорожного сектора – это наиболее рациональное решение, если говорить о более </a:t>
            </a:r>
            <a:r>
              <a:rPr lang="ru-RU" sz="2200" dirty="0" err="1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экологичном</a:t>
            </a:r>
            <a:r>
              <a:rPr lang="ru-RU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железнодорожном транспорте</a:t>
            </a:r>
            <a:r>
              <a:rPr lang="lt-LT" sz="220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.</a:t>
            </a:r>
            <a:endParaRPr lang="en-US" sz="2200" dirty="0" smtClean="0">
              <a:solidFill>
                <a:schemeClr val="tx2"/>
              </a:solidFill>
              <a:latin typeface="Cambria" pitchFamily="18" charset="0"/>
              <a:cs typeface="Arial" pitchFamily="34" charset="0"/>
            </a:endParaRPr>
          </a:p>
          <a:p>
            <a:pPr algn="l">
              <a:spcBef>
                <a:spcPts val="1800"/>
              </a:spcBef>
              <a:buClr>
                <a:srgbClr val="C00000"/>
              </a:buClr>
            </a:pPr>
            <a:endParaRPr lang="en-US" sz="2200" dirty="0">
              <a:solidFill>
                <a:schemeClr val="tx2"/>
              </a:solidFill>
              <a:latin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22164" y="1116335"/>
            <a:ext cx="6336704" cy="3960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96255"/>
            <a:ext cx="981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ГЕОГРАФИЧЕСКОЕ РАСПОЛОЖЕНИЕ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2164" y="5277698"/>
            <a:ext cx="972108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>
              <a:latin typeface="Cambria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86860" y="1116335"/>
            <a:ext cx="3528392" cy="3600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  </a:t>
            </a:r>
            <a:r>
              <a:rPr kumimoji="0" lang="ru-RU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Литва расположена на пересечении 3 огромных рынков,</a:t>
            </a:r>
            <a:r>
              <a:rPr kumimoji="0" lang="ru-RU" sz="22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с транспортным выходом как на рынки ЕС (Западная Европа, Скандинавские страны), так и на Восточные рынки (</a:t>
            </a:r>
            <a:r>
              <a:rPr lang="ru-RU" sz="2200" noProof="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Россия, страны СНГ)</a:t>
            </a:r>
            <a:endParaRPr kumimoji="0" lang="ru-RU" sz="22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0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536575" marR="0" lvl="0" indent="-3175" algn="l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0156" y="5004767"/>
            <a:ext cx="9793088" cy="3600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 2 транс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европейских транспортных коридора</a:t>
            </a: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 Перекресток Севера, Востока и</a:t>
            </a:r>
            <a:r>
              <a:rPr kumimoji="0" lang="ru-RU" sz="22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Запада</a:t>
            </a:r>
            <a:endParaRPr kumimoji="0" lang="ru-RU" sz="22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 2000 транспортных путей в 40 стран мира</a:t>
            </a:r>
            <a:endParaRPr lang="ru-RU" sz="2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200" i="0" u="none" strike="noStrike" kern="1200" cap="none" spc="0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 Самый северный незамерзающий</a:t>
            </a:r>
            <a:r>
              <a:rPr kumimoji="0" lang="ru-RU" sz="2200" i="0" u="none" strike="noStrike" kern="1200" cap="none" spc="0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морской порт на восточном побережье Балтийского моря</a:t>
            </a: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ru-RU" sz="22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0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0" marR="0" lvl="0" indent="0" algn="just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None/>
              <a:tabLst/>
              <a:defRPr/>
            </a:pPr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marL="536575" marR="0" lvl="0" indent="-3175" algn="l" defTabSz="1043056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B1F26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8908" y="4212679"/>
            <a:ext cx="2808312" cy="2277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14252" y="324247"/>
            <a:ext cx="937914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ambria" pitchFamily="18" charset="0"/>
              </a:rPr>
              <a:t>БЛАГОДАРИМ ЗА СОТРУДНИЧЕСТВО</a:t>
            </a:r>
            <a:r>
              <a:rPr lang="en-US" sz="3600" b="1" dirty="0" smtClean="0">
                <a:latin typeface="Cambria" pitchFamily="18" charset="0"/>
              </a:rPr>
              <a:t>!</a:t>
            </a:r>
            <a:endParaRPr lang="en-US" sz="3600" b="1" dirty="0">
              <a:latin typeface="Cambria" pitchFamily="18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94172" y="6660951"/>
            <a:ext cx="9217024" cy="720080"/>
          </a:xfrm>
          <a:prstGeom prst="rect">
            <a:avLst/>
          </a:prstGeom>
          <a:gradFill flip="none" rotWithShape="1">
            <a:gsLst>
              <a:gs pos="38000">
                <a:schemeClr val="accent2">
                  <a:lumMod val="60000"/>
                  <a:lumOff val="40000"/>
                  <a:shade val="30000"/>
                  <a:satMod val="115000"/>
                  <a:alpha val="50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СТАСИС ГУДВАЛИС</a:t>
            </a:r>
            <a:endParaRPr lang="en-US" sz="3200" b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Cambria" pitchFamily="18" charset="0"/>
              </a:rPr>
              <a:t>Первый заместитель генерального директора, директор дирекции по грузовым перевозкам</a:t>
            </a:r>
            <a:endParaRPr lang="en-US" sz="1600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2164" y="1116335"/>
            <a:ext cx="9649072" cy="2448272"/>
          </a:xfrm>
          <a:prstGeom prst="rect">
            <a:avLst/>
          </a:prstGeom>
          <a:solidFill>
            <a:schemeClr val="bg1"/>
          </a:solidFill>
          <a:ln>
            <a:solidFill>
              <a:srgbClr val="DB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0" name="Picture 2" descr="Rail Cargo Austri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64563" y="-18295938"/>
            <a:ext cx="2428875" cy="400050"/>
          </a:xfrm>
          <a:prstGeom prst="rect">
            <a:avLst/>
          </a:prstGeom>
          <a:noFill/>
        </p:spPr>
      </p:pic>
      <p:pic>
        <p:nvPicPr>
          <p:cNvPr id="2052" name="Picture 4" descr="Rail Cargo Austri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64563" y="-18295938"/>
            <a:ext cx="2428875" cy="400050"/>
          </a:xfrm>
          <a:prstGeom prst="rect">
            <a:avLst/>
          </a:prstGeom>
          <a:noFill/>
        </p:spPr>
      </p:pic>
      <p:pic>
        <p:nvPicPr>
          <p:cNvPr id="2054" name="Picture 6" descr="Rail Cargo Austri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64563" y="-18295938"/>
            <a:ext cx="2428875" cy="400050"/>
          </a:xfrm>
          <a:prstGeom prst="rect">
            <a:avLst/>
          </a:prstGeom>
          <a:noFill/>
        </p:spPr>
      </p:pic>
      <p:pic>
        <p:nvPicPr>
          <p:cNvPr id="2056" name="Picture 8" descr="Rail Cargo Austri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64563" y="-18295938"/>
            <a:ext cx="2428875" cy="400050"/>
          </a:xfrm>
          <a:prstGeom prst="rect">
            <a:avLst/>
          </a:prstGeom>
          <a:noFill/>
        </p:spPr>
      </p:pic>
      <p:pic>
        <p:nvPicPr>
          <p:cNvPr id="2058" name="Picture 10" descr="Rail Cargo Austri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64563" y="-18295938"/>
            <a:ext cx="2428875" cy="400050"/>
          </a:xfrm>
          <a:prstGeom prst="rect">
            <a:avLst/>
          </a:prstGeom>
          <a:noFill/>
        </p:spPr>
      </p:pic>
      <p:pic>
        <p:nvPicPr>
          <p:cNvPr id="2060" name="Picture 12" descr="Rail Cargo Austri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64563" y="-18295938"/>
            <a:ext cx="2428875" cy="400050"/>
          </a:xfrm>
          <a:prstGeom prst="rect">
            <a:avLst/>
          </a:prstGeom>
          <a:noFill/>
        </p:spPr>
      </p:pic>
      <p:grpSp>
        <p:nvGrpSpPr>
          <p:cNvPr id="40" name="Group 39"/>
          <p:cNvGrpSpPr/>
          <p:nvPr/>
        </p:nvGrpSpPr>
        <p:grpSpPr>
          <a:xfrm>
            <a:off x="594172" y="1188343"/>
            <a:ext cx="9463624" cy="2304256"/>
            <a:chOff x="594172" y="1188343"/>
            <a:chExt cx="9463624" cy="2304256"/>
          </a:xfrm>
        </p:grpSpPr>
        <p:pic>
          <p:nvPicPr>
            <p:cNvPr id="37894" name="Picture 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962324" y="1188343"/>
              <a:ext cx="79375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5" name="Picture 7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94172" y="2412479"/>
              <a:ext cx="2592288" cy="740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6" name="Picture 8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594172" y="2052439"/>
              <a:ext cx="1080120" cy="510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11" descr="C:\Documents and Settings\m.matulaitis\Desktop\pkp_cargo_logo.pn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6426821" y="3060551"/>
              <a:ext cx="2088232" cy="376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" descr="http://upload.wikimedia.org/wikipedia/de/thumb/8/85/Hupac_Logo.svg/400px-Hupac_Logo.svg.pn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8659068" y="3132559"/>
              <a:ext cx="1107815" cy="360040"/>
            </a:xfrm>
            <a:prstGeom prst="rect">
              <a:avLst/>
            </a:prstGeom>
            <a:noFill/>
          </p:spPr>
        </p:pic>
        <p:pic>
          <p:nvPicPr>
            <p:cNvPr id="31" name="Picture 39" descr="C:\Users\kompas\Desktop\logo_cargo_beamer.jpg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8803084" y="2484487"/>
              <a:ext cx="1083112" cy="451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40" descr="C:\Users\kompas\Desktop\interporto_bologna_eng.gif"/>
            <p:cNvPicPr>
              <a:picLocks noChangeAspect="1" noChangeArrowheads="1"/>
            </p:cNvPicPr>
            <p:nvPr/>
          </p:nvPicPr>
          <p:blipFill>
            <a:blip r:embed="rId12" cstate="email"/>
            <a:srcRect l="3824" t="10648" b="25466"/>
            <a:stretch>
              <a:fillRect/>
            </a:stretch>
          </p:blipFill>
          <p:spPr bwMode="auto">
            <a:xfrm>
              <a:off x="594172" y="3060551"/>
              <a:ext cx="1810891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902" name="Picture 14" descr="http://www.lorry-rail.com/societe/images/modalohr.jpg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2610396" y="3132559"/>
              <a:ext cx="1524000" cy="352426"/>
            </a:xfrm>
            <a:prstGeom prst="rect">
              <a:avLst/>
            </a:prstGeom>
            <a:noFill/>
          </p:spPr>
        </p:pic>
        <p:pic>
          <p:nvPicPr>
            <p:cNvPr id="37904" name="Picture 16" descr="Главная">
              <a:hlinkClick r:id="rId14" tooltip="Главная"/>
            </p:cNvPr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>
              <a:off x="4194572" y="3060551"/>
              <a:ext cx="2173527" cy="432048"/>
            </a:xfrm>
            <a:prstGeom prst="rect">
              <a:avLst/>
            </a:prstGeom>
            <a:noFill/>
          </p:spPr>
        </p:pic>
        <p:pic>
          <p:nvPicPr>
            <p:cNvPr id="37905" name="Picture 17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666179" y="1260351"/>
              <a:ext cx="1176131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5" descr="«БЕЛИНТЕРТРАНС — транспортно-логистический центр»"/>
            <p:cNvPicPr>
              <a:picLocks noChangeAspect="1" noChangeArrowheads="1"/>
            </p:cNvPicPr>
            <p:nvPr/>
          </p:nvPicPr>
          <p:blipFill>
            <a:blip r:embed="rId17" cstate="email"/>
            <a:srcRect/>
            <a:stretch>
              <a:fillRect/>
            </a:stretch>
          </p:blipFill>
          <p:spPr bwMode="auto">
            <a:xfrm>
              <a:off x="1674292" y="2052439"/>
              <a:ext cx="2376264" cy="504273"/>
            </a:xfrm>
            <a:prstGeom prst="rect">
              <a:avLst/>
            </a:prstGeom>
            <a:noFill/>
          </p:spPr>
        </p:pic>
        <p:pic>
          <p:nvPicPr>
            <p:cNvPr id="37907" name="Picture 19" descr="DB Schenker Logo"/>
            <p:cNvPicPr>
              <a:picLocks noChangeAspect="1" noChangeArrowheads="1"/>
            </p:cNvPicPr>
            <p:nvPr/>
          </p:nvPicPr>
          <p:blipFill>
            <a:blip r:embed="rId18" cstate="email"/>
            <a:srcRect/>
            <a:stretch>
              <a:fillRect/>
            </a:stretch>
          </p:blipFill>
          <p:spPr bwMode="auto">
            <a:xfrm>
              <a:off x="4914652" y="2700511"/>
              <a:ext cx="2160240" cy="381219"/>
            </a:xfrm>
            <a:prstGeom prst="rect">
              <a:avLst/>
            </a:prstGeom>
            <a:noFill/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19" cstate="email"/>
            <a:srcRect/>
            <a:stretch>
              <a:fillRect/>
            </a:stretch>
          </p:blipFill>
          <p:spPr bwMode="auto">
            <a:xfrm>
              <a:off x="3330476" y="2700511"/>
              <a:ext cx="1584176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7" name="Object 659"/>
            <p:cNvGraphicFramePr>
              <a:graphicFrameLocks noChangeAspect="1"/>
            </p:cNvGraphicFramePr>
            <p:nvPr/>
          </p:nvGraphicFramePr>
          <p:xfrm>
            <a:off x="4194572" y="2124447"/>
            <a:ext cx="1415376" cy="423639"/>
          </p:xfrm>
          <a:graphic>
            <a:graphicData uri="http://schemas.openxmlformats.org/presentationml/2006/ole">
              <p:oleObj spid="_x0000_s2050" name="Image" r:id="rId20" imgW="5536703" imgH="1257143" progId="">
                <p:embed/>
              </p:oleObj>
            </a:graphicData>
          </a:graphic>
        </p:graphicFrame>
        <p:pic>
          <p:nvPicPr>
            <p:cNvPr id="28" name="Picture 8" descr="http://www.skyenergy.lt/images/Klaipedos_nafta.png"/>
            <p:cNvPicPr>
              <a:picLocks noChangeAspect="1" noChangeArrowheads="1"/>
            </p:cNvPicPr>
            <p:nvPr/>
          </p:nvPicPr>
          <p:blipFill>
            <a:blip r:embed="rId21" cstate="email"/>
            <a:srcRect/>
            <a:stretch>
              <a:fillRect/>
            </a:stretch>
          </p:blipFill>
          <p:spPr bwMode="auto">
            <a:xfrm>
              <a:off x="5706740" y="2124447"/>
              <a:ext cx="2174083" cy="360040"/>
            </a:xfrm>
            <a:prstGeom prst="rect">
              <a:avLst/>
            </a:prstGeom>
            <a:noFill/>
          </p:spPr>
        </p:pic>
        <p:pic>
          <p:nvPicPr>
            <p:cNvPr id="33" name="Picture 6" descr="http://www.gelsistemos.lt/wp-content/uploads/2010/05/BEGA_logo_LT-600x191.jpg"/>
            <p:cNvPicPr>
              <a:picLocks noChangeAspect="1" noChangeArrowheads="1"/>
            </p:cNvPicPr>
            <p:nvPr/>
          </p:nvPicPr>
          <p:blipFill>
            <a:blip r:embed="rId22" cstate="email"/>
            <a:srcRect/>
            <a:stretch>
              <a:fillRect/>
            </a:stretch>
          </p:blipFill>
          <p:spPr bwMode="auto">
            <a:xfrm>
              <a:off x="7146900" y="2484487"/>
              <a:ext cx="1577979" cy="504056"/>
            </a:xfrm>
            <a:prstGeom prst="rect">
              <a:avLst/>
            </a:prstGeom>
            <a:noFill/>
          </p:spPr>
        </p:pic>
        <p:pic>
          <p:nvPicPr>
            <p:cNvPr id="34" name="Picture 2" descr="C:\Documents and Settings\d.lavrenov\Desktop\FOTO ir LOGO\Logo\Klp.uosto_dir.tik_logo_spalvotas.CMYK.jpg"/>
            <p:cNvPicPr>
              <a:picLocks noChangeAspect="1" noChangeArrowheads="1"/>
            </p:cNvPicPr>
            <p:nvPr/>
          </p:nvPicPr>
          <p:blipFill>
            <a:blip r:embed="rId23" cstate="email"/>
            <a:srcRect l="32300" t="34833" r="32282" b="33940"/>
            <a:stretch>
              <a:fillRect/>
            </a:stretch>
          </p:blipFill>
          <p:spPr bwMode="auto">
            <a:xfrm>
              <a:off x="9163124" y="1548383"/>
              <a:ext cx="894672" cy="711671"/>
            </a:xfrm>
            <a:prstGeom prst="rect">
              <a:avLst/>
            </a:prstGeom>
            <a:noFill/>
          </p:spPr>
        </p:pic>
        <p:pic>
          <p:nvPicPr>
            <p:cNvPr id="35" name="Picture 4" descr="Pradzia_AK_LT.jpg"/>
            <p:cNvPicPr>
              <a:picLocks noChangeAspect="1"/>
            </p:cNvPicPr>
            <p:nvPr/>
          </p:nvPicPr>
          <p:blipFill>
            <a:blip r:embed="rId24" cstate="email"/>
            <a:srcRect/>
            <a:stretch>
              <a:fillRect/>
            </a:stretch>
          </p:blipFill>
          <p:spPr bwMode="auto">
            <a:xfrm>
              <a:off x="7866980" y="1404367"/>
              <a:ext cx="1315402" cy="101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37" name="Object 4"/>
            <p:cNvGraphicFramePr>
              <a:graphicFrameLocks noChangeAspect="1"/>
            </p:cNvGraphicFramePr>
            <p:nvPr/>
          </p:nvGraphicFramePr>
          <p:xfrm>
            <a:off x="5562724" y="1548383"/>
            <a:ext cx="864096" cy="465209"/>
          </p:xfrm>
          <a:graphic>
            <a:graphicData uri="http://schemas.openxmlformats.org/presentationml/2006/ole">
              <p:oleObj spid="_x0000_s2051" name="Bitmap Image" r:id="rId25" imgW="1333333" imgH="809738" progId="PBrush">
                <p:embed/>
              </p:oleObj>
            </a:graphicData>
          </a:graphic>
        </p:graphicFrame>
        <p:pic>
          <p:nvPicPr>
            <p:cNvPr id="38" name="Picture 3" descr="УГЦТС «Лиски»"/>
            <p:cNvPicPr>
              <a:picLocks noChangeAspect="1" noChangeArrowheads="1"/>
            </p:cNvPicPr>
            <p:nvPr/>
          </p:nvPicPr>
          <p:blipFill>
            <a:blip r:embed="rId26" cstate="email"/>
            <a:srcRect/>
            <a:stretch>
              <a:fillRect/>
            </a:stretch>
          </p:blipFill>
          <p:spPr bwMode="auto">
            <a:xfrm>
              <a:off x="3042444" y="1188343"/>
              <a:ext cx="1080120" cy="695879"/>
            </a:xfrm>
            <a:prstGeom prst="rect">
              <a:avLst/>
            </a:prstGeom>
            <a:noFill/>
          </p:spPr>
        </p:pic>
        <p:pic>
          <p:nvPicPr>
            <p:cNvPr id="39" name="Picture 9"/>
            <p:cNvPicPr>
              <a:picLocks noChangeAspect="1" noChangeArrowheads="1"/>
            </p:cNvPicPr>
            <p:nvPr/>
          </p:nvPicPr>
          <p:blipFill>
            <a:blip r:embed="rId27" cstate="email"/>
            <a:srcRect/>
            <a:stretch>
              <a:fillRect/>
            </a:stretch>
          </p:blipFill>
          <p:spPr bwMode="auto">
            <a:xfrm>
              <a:off x="6570836" y="1620391"/>
              <a:ext cx="1214749" cy="361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3" name="Picture 5" descr="ООО «ТрансКонтейнер Украина»"/>
            <p:cNvPicPr>
              <a:picLocks noChangeAspect="1" noChangeArrowheads="1"/>
            </p:cNvPicPr>
            <p:nvPr/>
          </p:nvPicPr>
          <p:blipFill>
            <a:blip r:embed="rId28" cstate="email"/>
            <a:srcRect/>
            <a:stretch>
              <a:fillRect/>
            </a:stretch>
          </p:blipFill>
          <p:spPr bwMode="auto">
            <a:xfrm>
              <a:off x="4122564" y="1260351"/>
              <a:ext cx="1457325" cy="73342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796058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522164" y="1196752"/>
          <a:ext cx="9721080" cy="5968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4"/>
          <p:cNvSpPr/>
          <p:nvPr/>
        </p:nvSpPr>
        <p:spPr>
          <a:xfrm>
            <a:off x="2322364" y="1116335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Объемы грузовых перевозок по ж. д. Европейских стран, </a:t>
            </a:r>
            <a:r>
              <a:rPr lang="lt-LT" sz="1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(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млн. ткм</a:t>
            </a:r>
            <a:r>
              <a:rPr lang="lt-LT" sz="1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)</a:t>
            </a:r>
            <a:endParaRPr lang="lt-LT" sz="1800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96255"/>
            <a:ext cx="981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ОСНОВНЫЕ ПОКАЗАТЕЛИ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 rot="2754858" flipH="1" flipV="1">
            <a:off x="3869065" y="5787977"/>
            <a:ext cx="203642" cy="896689"/>
          </a:xfrm>
          <a:prstGeom prst="ellipse">
            <a:avLst/>
          </a:prstGeom>
          <a:noFill/>
          <a:ln w="9525" algn="ctr">
            <a:solidFill>
              <a:srgbClr val="DB1F26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 dirty="0"/>
          </a:p>
        </p:txBody>
      </p:sp>
      <p:pic>
        <p:nvPicPr>
          <p:cNvPr id="19458" name="Picture 2" descr="Waving flag. Download flag icon of Lithuani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78548" y="5508823"/>
            <a:ext cx="485948" cy="310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96255"/>
            <a:ext cx="981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ОСНОВНЫЕ ПОКАЗАТЕЛИ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/>
        </p:nvGraphicFramePr>
        <p:xfrm>
          <a:off x="522164" y="1188343"/>
          <a:ext cx="972108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522164" y="4284687"/>
          <a:ext cx="9721080" cy="2924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6"/>
          <p:cNvSpPr/>
          <p:nvPr/>
        </p:nvSpPr>
        <p:spPr>
          <a:xfrm>
            <a:off x="594172" y="4284687"/>
            <a:ext cx="9577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0" i="0" u="none" strike="noStrike" kern="1200" baseline="0">
                <a:solidFill>
                  <a:srgbClr val="1F497D">
                    <a:lumMod val="75000"/>
                  </a:srgbClr>
                </a:solidFill>
                <a:latin typeface="Cambria" pitchFamily="18" charset="0"/>
                <a:ea typeface="+mn-ea"/>
                <a:cs typeface="+mn-cs"/>
              </a:defRPr>
            </a:pPr>
            <a:r>
              <a:rPr lang="ru-RU" sz="2400" b="1" dirty="0" smtClean="0"/>
              <a:t>Перевозка грузов по железным дорогам Литвы</a:t>
            </a:r>
            <a:r>
              <a:rPr lang="lt-LT" sz="2400" b="1" dirty="0" smtClean="0"/>
              <a:t> 2000-201</a:t>
            </a:r>
            <a:r>
              <a:rPr lang="en-US" sz="2400" b="1" dirty="0" smtClean="0"/>
              <a:t>2</a:t>
            </a:r>
            <a:r>
              <a:rPr lang="ru-RU" sz="2400" b="1" dirty="0" smtClean="0"/>
              <a:t> гг</a:t>
            </a:r>
            <a:r>
              <a:rPr lang="lt-LT" sz="2400" b="1" dirty="0" smtClean="0"/>
              <a:t>. (</a:t>
            </a:r>
            <a:r>
              <a:rPr lang="ru-RU" sz="2400" b="1" dirty="0" smtClean="0"/>
              <a:t>млн. тонн</a:t>
            </a:r>
            <a:r>
              <a:rPr lang="lt-LT" sz="2400" b="1" dirty="0" smtClean="0"/>
              <a:t>)</a:t>
            </a:r>
            <a:endParaRPr lang="lt-LT" sz="2400" b="1" dirty="0"/>
          </a:p>
        </p:txBody>
      </p:sp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96255"/>
            <a:ext cx="981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ОСНОВНЫЕ ПОКАЗАТЕЛИ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10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92184308"/>
              </p:ext>
            </p:extLst>
          </p:nvPr>
        </p:nvGraphicFramePr>
        <p:xfrm>
          <a:off x="450156" y="1044327"/>
          <a:ext cx="9721080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96255"/>
            <a:ext cx="981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ОСНОВНЫЕ ПОКАЗАТЕЛИ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0156" y="1044327"/>
            <a:ext cx="97930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География перевозок грузов за 2012г.</a:t>
            </a: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0" name="Chart 9"/>
          <p:cNvGraphicFramePr/>
          <p:nvPr/>
        </p:nvGraphicFramePr>
        <p:xfrm>
          <a:off x="450156" y="1044327"/>
          <a:ext cx="9793088" cy="6281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285338"/>
            <a:ext cx="98111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ambria" pitchFamily="18" charset="0"/>
              </a:rPr>
              <a:t>ПЕРЕВОЗКА ГРУЗОВ В СООБЩЕНИИ 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Cambria" pitchFamily="18" charset="0"/>
              </a:rPr>
              <a:t>ЛИТВА-УКРАИНА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522164" y="1116335"/>
          <a:ext cx="972108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450156" y="4428703"/>
          <a:ext cx="9793088" cy="2719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185758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4715</TotalTime>
  <Words>2546</Words>
  <Application>Microsoft Office PowerPoint</Application>
  <PresentationFormat>Custom</PresentationFormat>
  <Paragraphs>372</Paragraphs>
  <Slides>40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Office Theme</vt:lpstr>
      <vt:lpstr>Image</vt:lpstr>
      <vt:lpstr>Bitmap Image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Dmitrij Lavrenov</dc:creator>
  <cp:lastModifiedBy>d.lavrenov</cp:lastModifiedBy>
  <cp:revision>501</cp:revision>
  <dcterms:created xsi:type="dcterms:W3CDTF">2013-03-28T06:55:43Z</dcterms:created>
  <dcterms:modified xsi:type="dcterms:W3CDTF">2013-05-27T07:35:03Z</dcterms:modified>
</cp:coreProperties>
</file>