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Default Extension="vml" ContentType="application/vnd.openxmlformats-officedocument.vmlDrawing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7" r:id="rId3"/>
    <p:sldId id="268" r:id="rId4"/>
    <p:sldId id="269" r:id="rId5"/>
    <p:sldId id="273" r:id="rId6"/>
    <p:sldId id="270" r:id="rId7"/>
    <p:sldId id="272" r:id="rId8"/>
    <p:sldId id="275" r:id="rId9"/>
    <p:sldId id="271" r:id="rId10"/>
    <p:sldId id="286" r:id="rId11"/>
    <p:sldId id="281" r:id="rId12"/>
    <p:sldId id="282" r:id="rId13"/>
    <p:sldId id="284" r:id="rId14"/>
    <p:sldId id="283" r:id="rId15"/>
    <p:sldId id="276" r:id="rId16"/>
    <p:sldId id="278" r:id="rId17"/>
    <p:sldId id="256" r:id="rId18"/>
    <p:sldId id="280" r:id="rId19"/>
    <p:sldId id="285" r:id="rId20"/>
    <p:sldId id="277" r:id="rId21"/>
    <p:sldId id="274" r:id="rId22"/>
    <p:sldId id="27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2790" y="-8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\\10.1.0.100\dk_pletra$\DKK\RTP\L.Kurtinys\Rinkos%20Analize\2012m\2012-12\RYTU%20VALSTYBES\Ukraina2012-12Palyginimas.xlsx" TargetMode="External"/><Relationship Id="rId1" Type="http://schemas.openxmlformats.org/officeDocument/2006/relationships/image" Target="../media/image7.jpeg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d.lavrenov\Desktop\&#1054;&#1073;&#1097;&#1080;&#1077;%20&#1086;&#1073;&#1098;&#1077;&#1084;&#1099;%20&#1087;&#1086;%20&#1042;&#1080;&#1082;&#1080;&#1085;&#1075;&#1091;%202003_2012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d.lavrenov\Local%20Settings\Temporary%20Internet%20Files\Content.Outlook\8M2VL95O\VIKINGAS%20DIMAI%20GRAF.xlsx" TargetMode="External"/><Relationship Id="rId1" Type="http://schemas.openxmlformats.org/officeDocument/2006/relationships/image" Target="../media/image11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9"/>
  <c:chart>
    <c:title>
      <c:tx>
        <c:rich>
          <a:bodyPr/>
          <a:lstStyle/>
          <a:p>
            <a:pPr algn="l">
              <a:defRPr sz="1800">
                <a:solidFill>
                  <a:schemeClr val="tx2">
                    <a:lumMod val="75000"/>
                  </a:schemeClr>
                </a:solidFill>
                <a:latin typeface="Cambria" pitchFamily="18" charset="0"/>
              </a:defRPr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Динамика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перевозок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грузов в сообщении</a:t>
            </a:r>
            <a:r>
              <a:rPr lang="ru-RU" sz="2000" baseline="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en-US" sz="2000" baseline="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                 </a:t>
            </a:r>
            <a:r>
              <a:rPr lang="ru-RU" sz="2000" baseline="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Литва-Украина</a:t>
            </a:r>
            <a:r>
              <a:rPr lang="ru-RU" sz="2000" baseline="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,</a:t>
            </a:r>
            <a:r>
              <a:rPr lang="lt-LT" sz="200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2000-2011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г.</a:t>
            </a:r>
            <a:r>
              <a:rPr lang="lt-LT" sz="200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(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млн</a:t>
            </a:r>
            <a:r>
              <a:rPr lang="lt-LT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.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т</a:t>
            </a:r>
            <a:r>
              <a:rPr lang="lt-LT" sz="200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)</a:t>
            </a:r>
            <a:endParaRPr lang="en-US" sz="20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c:rich>
      </c:tx>
      <c:layout>
        <c:manualLayout>
          <c:xMode val="edge"/>
          <c:yMode val="edge"/>
          <c:x val="0.10612263319948576"/>
          <c:y val="9.5829182062208168E-2"/>
        </c:manualLayout>
      </c:layout>
    </c:title>
    <c:plotArea>
      <c:layout>
        <c:manualLayout>
          <c:layoutTarget val="inner"/>
          <c:xMode val="edge"/>
          <c:yMode val="edge"/>
          <c:x val="0"/>
          <c:y val="0.22693020667954458"/>
          <c:w val="0.94653012264510283"/>
          <c:h val="0.64346748210772253"/>
        </c:manualLayout>
      </c:layout>
      <c:lineChart>
        <c:grouping val="standard"/>
        <c:ser>
          <c:idx val="0"/>
          <c:order val="0"/>
          <c:tx>
            <c:strRef>
              <c:f>'2000-2011'!$A$2</c:f>
              <c:strCache>
                <c:ptCount val="1"/>
                <c:pt idx="0">
                  <c:v>Всего</c:v>
                </c:pt>
              </c:strCache>
            </c:strRef>
          </c:tx>
          <c:spPr>
            <a:ln w="133350">
              <a:solidFill>
                <a:schemeClr val="accent3">
                  <a:lumMod val="50000"/>
                </a:schemeClr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2.5550658980277911E-2"/>
                  <c:y val="-4.9561573536746673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5.302089450378529E-2"/>
                  <c:y val="-5.3631585737785405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2.4244219778049424E-2"/>
                  <c:y val="-3.8303959134564247E-2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1.6405584564678045E-2"/>
                  <c:y val="-5.546176086254978E-2"/>
                </c:manualLayout>
              </c:layout>
              <c:dLblPos val="r"/>
              <c:showVal val="1"/>
            </c:dLbl>
            <c:dLbl>
              <c:idx val="8"/>
              <c:layout>
                <c:manualLayout>
                  <c:x val="-2.8163537384735031E-2"/>
                  <c:y val="-5.3314111670807303E-2"/>
                </c:manualLayout>
              </c:layout>
              <c:dLblPos val="r"/>
              <c:showVal val="1"/>
            </c:dLbl>
            <c:dLbl>
              <c:idx val="9"/>
              <c:layout>
                <c:manualLayout>
                  <c:x val="-2.0324902171363696E-2"/>
                  <c:y val="-4.9561573536746589E-2"/>
                </c:manualLayout>
              </c:layout>
              <c:dLblPos val="r"/>
              <c:showVal val="1"/>
            </c:dLbl>
            <c:dLbl>
              <c:idx val="10"/>
              <c:layout>
                <c:manualLayout>
                  <c:x val="-2.8163537384735031E-2"/>
                  <c:y val="-4.5809035402685772E-2"/>
                </c:manualLayout>
              </c:layout>
              <c:dLblPos val="r"/>
              <c:showVal val="1"/>
            </c:dLbl>
            <c:dLbl>
              <c:idx val="11"/>
              <c:layout>
                <c:manualLayout>
                  <c:x val="-3.3389294193649263E-2"/>
                  <c:y val="-6.0819187938928966E-2"/>
                </c:manualLayout>
              </c:layout>
              <c:dLblPos val="r"/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defRPr>
                </a:pPr>
                <a:endParaRPr lang="en-US"/>
              </a:p>
            </c:txPr>
            <c:dLblPos val="t"/>
            <c:showVal val="1"/>
          </c:dLbls>
          <c:cat>
            <c:numRef>
              <c:f>'2000-2011'!$B$1:$M$1</c:f>
              <c:numCache>
                <c:formatCode>General</c:formatCode>
                <c:ptCount val="12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</c:numCache>
            </c:numRef>
          </c:cat>
          <c:val>
            <c:numRef>
              <c:f>'2000-2011'!$B$2:$M$2</c:f>
              <c:numCache>
                <c:formatCode>#,##0.00</c:formatCode>
                <c:ptCount val="12"/>
                <c:pt idx="0">
                  <c:v>1.5468</c:v>
                </c:pt>
                <c:pt idx="1">
                  <c:v>1.4356999999999958</c:v>
                </c:pt>
                <c:pt idx="2">
                  <c:v>1.5820000000000001</c:v>
                </c:pt>
                <c:pt idx="3">
                  <c:v>3.3543999999999987</c:v>
                </c:pt>
                <c:pt idx="4">
                  <c:v>1.7455999999999965</c:v>
                </c:pt>
                <c:pt idx="5">
                  <c:v>2.0619000000000001</c:v>
                </c:pt>
                <c:pt idx="6">
                  <c:v>2.3243999999999998</c:v>
                </c:pt>
                <c:pt idx="7">
                  <c:v>2.4908999999999977</c:v>
                </c:pt>
                <c:pt idx="8">
                  <c:v>2.6919999999999997</c:v>
                </c:pt>
                <c:pt idx="9">
                  <c:v>1.6676</c:v>
                </c:pt>
                <c:pt idx="10">
                  <c:v>1.9193399999999998</c:v>
                </c:pt>
                <c:pt idx="11">
                  <c:v>1.6954799999999999</c:v>
                </c:pt>
              </c:numCache>
            </c:numRef>
          </c:val>
        </c:ser>
        <c:marker val="1"/>
        <c:axId val="54628352"/>
        <c:axId val="54629888"/>
      </c:lineChart>
      <c:catAx>
        <c:axId val="5462835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00" b="1">
                <a:solidFill>
                  <a:schemeClr val="tx2">
                    <a:lumMod val="75000"/>
                  </a:schemeClr>
                </a:solidFill>
                <a:latin typeface="Cambria" pitchFamily="18" charset="0"/>
              </a:defRPr>
            </a:pPr>
            <a:endParaRPr lang="en-US"/>
          </a:p>
        </c:txPr>
        <c:crossAx val="54629888"/>
        <c:crosses val="autoZero"/>
        <c:auto val="1"/>
        <c:lblAlgn val="ctr"/>
        <c:lblOffset val="100"/>
      </c:catAx>
      <c:valAx>
        <c:axId val="54629888"/>
        <c:scaling>
          <c:orientation val="minMax"/>
        </c:scaling>
        <c:delete val="1"/>
        <c:axPos val="l"/>
        <c:numFmt formatCode="#,##0.00" sourceLinked="1"/>
        <c:majorTickMark val="none"/>
        <c:tickLblPos val="none"/>
        <c:crossAx val="54628352"/>
        <c:crosses val="autoZero"/>
        <c:crossBetween val="between"/>
      </c:valAx>
      <c:spPr>
        <a:blipFill dpi="0" rotWithShape="1">
          <a:blip xmlns:r="http://schemas.openxmlformats.org/officeDocument/2006/relationships" r:embed="rId1">
            <a:alphaModFix amt="30000"/>
          </a:blip>
          <a:srcRect/>
          <a:stretch>
            <a:fillRect/>
          </a:stretch>
        </a:blipFill>
      </c:spPr>
    </c:plotArea>
    <c:plotVisOnly val="1"/>
  </c:chart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col"/>
        <c:grouping val="clustered"/>
        <c:ser>
          <c:idx val="0"/>
          <c:order val="0"/>
          <c:spPr>
            <a:solidFill>
              <a:schemeClr val="accent3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n-US"/>
              </a:p>
            </c:txPr>
            <c:showVal val="1"/>
          </c:dLbls>
          <c:cat>
            <c:numRef>
              <c:f>Лист3!$B$6:$B$15</c:f>
              <c:numCache>
                <c:formatCode>General</c:formatCode>
                <c:ptCount val="10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</c:numCache>
            </c:numRef>
          </c:cat>
          <c:val>
            <c:numRef>
              <c:f>Лист3!$F$6:$F$15</c:f>
              <c:numCache>
                <c:formatCode>General</c:formatCode>
                <c:ptCount val="10"/>
                <c:pt idx="0">
                  <c:v>0.6000000000000002</c:v>
                </c:pt>
                <c:pt idx="1">
                  <c:v>2.8</c:v>
                </c:pt>
                <c:pt idx="2">
                  <c:v>20.8</c:v>
                </c:pt>
                <c:pt idx="3">
                  <c:v>32.300000000000004</c:v>
                </c:pt>
                <c:pt idx="4">
                  <c:v>44.3</c:v>
                </c:pt>
                <c:pt idx="5">
                  <c:v>39.700000000000003</c:v>
                </c:pt>
                <c:pt idx="6">
                  <c:v>44.6</c:v>
                </c:pt>
                <c:pt idx="7">
                  <c:v>44.9</c:v>
                </c:pt>
                <c:pt idx="8">
                  <c:v>58.5</c:v>
                </c:pt>
                <c:pt idx="9">
                  <c:v>58.9</c:v>
                </c:pt>
              </c:numCache>
            </c:numRef>
          </c:val>
        </c:ser>
        <c:gapWidth val="89"/>
        <c:axId val="58732544"/>
        <c:axId val="58734080"/>
      </c:barChart>
      <c:catAx>
        <c:axId val="5873254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>
                <a:solidFill>
                  <a:schemeClr val="tx2">
                    <a:lumMod val="75000"/>
                  </a:schemeClr>
                </a:solidFill>
              </a:defRPr>
            </a:pPr>
            <a:endParaRPr lang="en-US"/>
          </a:p>
        </c:txPr>
        <c:crossAx val="58734080"/>
        <c:crosses val="autoZero"/>
        <c:auto val="1"/>
        <c:lblAlgn val="ctr"/>
        <c:lblOffset val="100"/>
      </c:catAx>
      <c:valAx>
        <c:axId val="58734080"/>
        <c:scaling>
          <c:orientation val="minMax"/>
        </c:scaling>
        <c:delete val="1"/>
        <c:axPos val="l"/>
        <c:numFmt formatCode="General" sourceLinked="1"/>
        <c:tickLblPos val="none"/>
        <c:crossAx val="58732544"/>
        <c:crosses val="autoZero"/>
        <c:crossBetween val="between"/>
      </c:valAx>
    </c:plotArea>
    <c:plotVisOnly val="1"/>
  </c:chart>
  <c:txPr>
    <a:bodyPr/>
    <a:lstStyle/>
    <a:p>
      <a:pPr>
        <a:defRPr sz="2000">
          <a:latin typeface="Cambria" pitchFamily="18" charset="0"/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1.5277777777777781E-2"/>
          <c:y val="0.17268552286460917"/>
          <c:w val="0.96439866472560209"/>
          <c:h val="0.51361644197343559"/>
        </c:manualLayout>
      </c:layout>
      <c:bar3DChart>
        <c:barDir val="col"/>
        <c:grouping val="stacked"/>
        <c:ser>
          <c:idx val="0"/>
          <c:order val="0"/>
          <c:tx>
            <c:strRef>
              <c:f>'Pagal valstybes (menesiais)'!$AD$25</c:f>
              <c:strCache>
                <c:ptCount val="1"/>
                <c:pt idx="0">
                  <c:v>Lithuania-Belarus-Lithuania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numRef>
              <c:f>'Pagal valstybes (menesiais)'!$AE$24:$AG$24</c:f>
              <c:numCache>
                <c:formatCode>General</c:formatCode>
                <c:ptCount val="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</c:numCache>
            </c:numRef>
          </c:cat>
          <c:val>
            <c:numRef>
              <c:f>'Pagal valstybes (menesiais)'!$AE$25:$AG$25</c:f>
              <c:numCache>
                <c:formatCode>#,##0</c:formatCode>
                <c:ptCount val="3"/>
                <c:pt idx="0">
                  <c:v>40762</c:v>
                </c:pt>
                <c:pt idx="1">
                  <c:v>54880</c:v>
                </c:pt>
                <c:pt idx="2">
                  <c:v>44822</c:v>
                </c:pt>
              </c:numCache>
            </c:numRef>
          </c:val>
        </c:ser>
        <c:ser>
          <c:idx val="1"/>
          <c:order val="1"/>
          <c:tx>
            <c:strRef>
              <c:f>'Pagal valstybes (menesiais)'!$AD$26</c:f>
              <c:strCache>
                <c:ptCount val="1"/>
                <c:pt idx="0">
                  <c:v>Lithuania-Ukraine-Lithuania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numRef>
              <c:f>'Pagal valstybes (menesiais)'!$AE$24:$AG$24</c:f>
              <c:numCache>
                <c:formatCode>General</c:formatCode>
                <c:ptCount val="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</c:numCache>
            </c:numRef>
          </c:cat>
          <c:val>
            <c:numRef>
              <c:f>'Pagal valstybes (menesiais)'!$AE$26:$AG$26</c:f>
              <c:numCache>
                <c:formatCode>#,##0</c:formatCode>
                <c:ptCount val="3"/>
                <c:pt idx="0">
                  <c:v>1042</c:v>
                </c:pt>
                <c:pt idx="1">
                  <c:v>1135</c:v>
                </c:pt>
                <c:pt idx="2">
                  <c:v>4356</c:v>
                </c:pt>
              </c:numCache>
            </c:numRef>
          </c:val>
        </c:ser>
        <c:ser>
          <c:idx val="2"/>
          <c:order val="2"/>
          <c:tx>
            <c:strRef>
              <c:f>'Pagal valstybes (menesiais)'!$AD$27</c:f>
              <c:strCache>
                <c:ptCount val="1"/>
                <c:pt idx="0">
                  <c:v>Belarus-Ukraine-Belarus</c:v>
                </c:pt>
              </c:strCache>
            </c:strRef>
          </c:tx>
          <c:spPr>
            <a:solidFill>
              <a:srgbClr val="C00000"/>
            </a:solidFill>
          </c:spPr>
          <c:dLbls>
            <c:dLbl>
              <c:idx val="0"/>
              <c:layout>
                <c:manualLayout>
                  <c:x val="2.0833333333333412E-2"/>
                  <c:y val="-3.9418579062651019E-2"/>
                </c:manualLayout>
              </c:layout>
              <c:showVal val="1"/>
            </c:dLbl>
            <c:dLbl>
              <c:idx val="1"/>
              <c:layout>
                <c:manualLayout>
                  <c:x val="2.2090696819127432E-2"/>
                  <c:y val="-3.6123200481750078E-2"/>
                </c:manualLayout>
              </c:layout>
              <c:showVal val="1"/>
            </c:dLbl>
            <c:dLbl>
              <c:idx val="2"/>
              <c:layout>
                <c:manualLayout>
                  <c:x val="2.2616859620961681E-2"/>
                  <c:y val="-5.8603995691300002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2">
                        <a:lumMod val="50000"/>
                      </a:schemeClr>
                    </a:solidFill>
                  </a:defRPr>
                </a:pPr>
                <a:endParaRPr lang="en-US"/>
              </a:p>
            </c:txPr>
            <c:showVal val="1"/>
          </c:dLbls>
          <c:cat>
            <c:numRef>
              <c:f>'Pagal valstybes (menesiais)'!$AE$24:$AG$24</c:f>
              <c:numCache>
                <c:formatCode>General</c:formatCode>
                <c:ptCount val="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</c:numCache>
            </c:numRef>
          </c:cat>
          <c:val>
            <c:numRef>
              <c:f>'Pagal valstybes (menesiais)'!$AE$27:$AG$27</c:f>
              <c:numCache>
                <c:formatCode>#,##0</c:formatCode>
                <c:ptCount val="3"/>
                <c:pt idx="0">
                  <c:v>3055</c:v>
                </c:pt>
                <c:pt idx="1">
                  <c:v>2535</c:v>
                </c:pt>
                <c:pt idx="2">
                  <c:v>9518</c:v>
                </c:pt>
              </c:numCache>
            </c:numRef>
          </c:val>
        </c:ser>
        <c:dLbls>
          <c:showVal val="1"/>
        </c:dLbls>
        <c:gapWidth val="95"/>
        <c:gapDepth val="95"/>
        <c:shape val="box"/>
        <c:axId val="58926208"/>
        <c:axId val="58927744"/>
        <c:axId val="0"/>
      </c:bar3DChart>
      <c:catAx>
        <c:axId val="5892620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2000" b="1">
                <a:solidFill>
                  <a:schemeClr val="tx2">
                    <a:lumMod val="50000"/>
                  </a:schemeClr>
                </a:solidFill>
              </a:defRPr>
            </a:pPr>
            <a:endParaRPr lang="en-US"/>
          </a:p>
        </c:txPr>
        <c:crossAx val="58927744"/>
        <c:crosses val="autoZero"/>
        <c:auto val="1"/>
        <c:lblAlgn val="ctr"/>
        <c:lblOffset val="100"/>
      </c:catAx>
      <c:valAx>
        <c:axId val="58927744"/>
        <c:scaling>
          <c:orientation val="minMax"/>
        </c:scaling>
        <c:delete val="1"/>
        <c:axPos val="l"/>
        <c:numFmt formatCode="#,##0" sourceLinked="1"/>
        <c:majorTickMark val="none"/>
        <c:tickLblPos val="none"/>
        <c:crossAx val="58926208"/>
        <c:crosses val="autoZero"/>
        <c:crossBetween val="between"/>
      </c:valAx>
      <c:spPr>
        <a:blipFill dpi="0" rotWithShape="1">
          <a:blip xmlns:r="http://schemas.openxmlformats.org/officeDocument/2006/relationships" r:embed="rId1">
            <a:alphaModFix amt="37000"/>
          </a:blip>
          <a:srcRect/>
          <a:stretch>
            <a:fillRect/>
          </a:stretch>
        </a:blipFill>
      </c:spPr>
    </c:plotArea>
    <c:legend>
      <c:legendPos val="t"/>
      <c:layout>
        <c:manualLayout>
          <c:xMode val="edge"/>
          <c:yMode val="edge"/>
          <c:x val="0.18275444174837452"/>
          <c:y val="6.4646601263309688E-4"/>
          <c:w val="0.79651888652201852"/>
          <c:h val="0.17259273929305763"/>
        </c:manualLayout>
      </c:layout>
      <c:txPr>
        <a:bodyPr/>
        <a:lstStyle/>
        <a:p>
          <a:pPr>
            <a:defRPr sz="2000">
              <a:solidFill>
                <a:schemeClr val="tx2">
                  <a:lumMod val="75000"/>
                </a:schemeClr>
              </a:solidFill>
            </a:defRPr>
          </a:pPr>
          <a:endParaRPr lang="en-US"/>
        </a:p>
      </c:txPr>
    </c:legend>
    <c:plotVisOnly val="1"/>
  </c:chart>
  <c:txPr>
    <a:bodyPr/>
    <a:lstStyle/>
    <a:p>
      <a:pPr>
        <a:defRPr sz="1800">
          <a:latin typeface="Cambria" pitchFamily="18" charset="0"/>
        </a:defRPr>
      </a:pPr>
      <a:endParaRPr lang="en-US"/>
    </a:p>
  </c:txPr>
  <c:externalData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C41EB7-E61B-45D4-A8D1-3A1E43829F2E}" type="doc">
      <dgm:prSet loTypeId="urn:microsoft.com/office/officeart/2005/8/layout/chevron2" loCatId="process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41BBB59B-6ACC-4103-9B0D-30B689C7496D}">
      <dgm:prSet phldrT="[Text]" custT="1"/>
      <dgm:spPr/>
      <dgm:t>
        <a:bodyPr/>
        <a:lstStyle/>
        <a:p>
          <a:endParaRPr lang="en-US" sz="2400" dirty="0"/>
        </a:p>
      </dgm:t>
    </dgm:pt>
    <dgm:pt modelId="{C09643A5-034B-421F-AB68-91743533E274}" type="parTrans" cxnId="{F92508EB-AD1B-43D3-9B8B-F4852A8E29A7}">
      <dgm:prSet/>
      <dgm:spPr/>
      <dgm:t>
        <a:bodyPr/>
        <a:lstStyle/>
        <a:p>
          <a:endParaRPr lang="en-US" sz="2400" dirty="0"/>
        </a:p>
      </dgm:t>
    </dgm:pt>
    <dgm:pt modelId="{7FB6DBDE-E2FF-400B-BC2A-261C5DB0E5A7}" type="sibTrans" cxnId="{F92508EB-AD1B-43D3-9B8B-F4852A8E29A7}">
      <dgm:prSet/>
      <dgm:spPr/>
      <dgm:t>
        <a:bodyPr/>
        <a:lstStyle/>
        <a:p>
          <a:endParaRPr lang="en-US" sz="2400" dirty="0"/>
        </a:p>
      </dgm:t>
    </dgm:pt>
    <dgm:pt modelId="{16E760C6-0350-4C7B-8C8B-54BB3066B903}">
      <dgm:prSet phldrT="[Text]" custT="1"/>
      <dgm:spPr/>
      <dgm:t>
        <a:bodyPr/>
        <a:lstStyle/>
        <a:p>
          <a:pPr algn="ctr"/>
          <a:r>
            <a:rPr lang="ru-RU" sz="2400" b="1" noProof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Конкурентоспособный продукт возможность перевозки меньше </a:t>
          </a:r>
          <a:r>
            <a:rPr lang="en-US" sz="2400" b="1" noProof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~</a:t>
          </a:r>
          <a:r>
            <a:rPr lang="ru-RU" sz="2400" b="1" noProof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30%</a:t>
          </a:r>
          <a:r>
            <a:rPr lang="en-US" sz="2400" b="1" noProof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, </a:t>
          </a:r>
          <a:r>
            <a:rPr lang="ru-RU" sz="2400" b="1" noProof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по сравнению с автотранспортом </a:t>
          </a:r>
          <a:endParaRPr lang="en-US" sz="2400" b="1" noProof="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gm:t>
    </dgm:pt>
    <dgm:pt modelId="{BFA194B7-0260-4359-B96F-F7BEA439D355}" type="parTrans" cxnId="{D1B68126-ED8A-4692-9E33-2DED970FFF21}">
      <dgm:prSet/>
      <dgm:spPr/>
      <dgm:t>
        <a:bodyPr/>
        <a:lstStyle/>
        <a:p>
          <a:endParaRPr lang="en-US" sz="2400" dirty="0"/>
        </a:p>
      </dgm:t>
    </dgm:pt>
    <dgm:pt modelId="{E9AD94DA-FD4F-40A7-8FA4-8A5B49B5CA75}" type="sibTrans" cxnId="{D1B68126-ED8A-4692-9E33-2DED970FFF21}">
      <dgm:prSet/>
      <dgm:spPr/>
      <dgm:t>
        <a:bodyPr/>
        <a:lstStyle/>
        <a:p>
          <a:endParaRPr lang="en-US" sz="2400" dirty="0"/>
        </a:p>
      </dgm:t>
    </dgm:pt>
    <dgm:pt modelId="{07224514-48EF-4B55-A631-3A39DDFED808}">
      <dgm:prSet phldrT="[Text]" custT="1"/>
      <dgm:spPr/>
      <dgm:t>
        <a:bodyPr/>
        <a:lstStyle/>
        <a:p>
          <a:endParaRPr lang="en-US" sz="2400" dirty="0"/>
        </a:p>
      </dgm:t>
    </dgm:pt>
    <dgm:pt modelId="{637416E7-D8DA-472F-97CE-3CA821CFD414}" type="parTrans" cxnId="{330CECC7-2561-4604-92D2-D12A4BFA4116}">
      <dgm:prSet/>
      <dgm:spPr/>
      <dgm:t>
        <a:bodyPr/>
        <a:lstStyle/>
        <a:p>
          <a:endParaRPr lang="en-US" sz="2400" dirty="0"/>
        </a:p>
      </dgm:t>
    </dgm:pt>
    <dgm:pt modelId="{06B094A8-CC92-4E23-BC29-C0B34D3036F6}" type="sibTrans" cxnId="{330CECC7-2561-4604-92D2-D12A4BFA4116}">
      <dgm:prSet/>
      <dgm:spPr/>
      <dgm:t>
        <a:bodyPr/>
        <a:lstStyle/>
        <a:p>
          <a:endParaRPr lang="en-US" sz="2400" dirty="0"/>
        </a:p>
      </dgm:t>
    </dgm:pt>
    <dgm:pt modelId="{402DF4DC-D020-4580-86BC-84376E55492B}">
      <dgm:prSet phldrT="[Text]" custT="1"/>
      <dgm:spPr/>
      <dgm:t>
        <a:bodyPr/>
        <a:lstStyle/>
        <a:p>
          <a:pPr algn="ctr"/>
          <a:r>
            <a:rPr lang="ru-RU" sz="28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Гарантия доставки ,,точно в срок</a:t>
          </a:r>
          <a:r>
            <a:rPr lang="en-US" sz="28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”</a:t>
          </a:r>
          <a:endParaRPr lang="en-US" sz="2800" b="1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gm:t>
    </dgm:pt>
    <dgm:pt modelId="{23848BF7-E0A5-40E5-A599-AFD42E6EB73D}" type="parTrans" cxnId="{A93AEDCF-7FAE-49DF-8FFA-9A6CE2AE190D}">
      <dgm:prSet/>
      <dgm:spPr/>
      <dgm:t>
        <a:bodyPr/>
        <a:lstStyle/>
        <a:p>
          <a:endParaRPr lang="en-US" sz="2400" dirty="0"/>
        </a:p>
      </dgm:t>
    </dgm:pt>
    <dgm:pt modelId="{52E503D8-1EE4-4FD4-9258-78D7EA410FAD}" type="sibTrans" cxnId="{A93AEDCF-7FAE-49DF-8FFA-9A6CE2AE190D}">
      <dgm:prSet/>
      <dgm:spPr/>
      <dgm:t>
        <a:bodyPr/>
        <a:lstStyle/>
        <a:p>
          <a:endParaRPr lang="en-US" sz="2400" dirty="0"/>
        </a:p>
      </dgm:t>
    </dgm:pt>
    <dgm:pt modelId="{06D74F12-4A85-4F02-A045-89C878B8CBEB}">
      <dgm:prSet phldrT="[Text]" custT="1"/>
      <dgm:spPr/>
      <dgm:t>
        <a:bodyPr/>
        <a:lstStyle/>
        <a:p>
          <a:endParaRPr lang="en-US" sz="2400" dirty="0"/>
        </a:p>
      </dgm:t>
    </dgm:pt>
    <dgm:pt modelId="{5F430C52-D934-42FB-8834-FB7D1C328D77}" type="parTrans" cxnId="{1241FC80-68F0-4FAD-87BF-AEAE1FAFBF28}">
      <dgm:prSet/>
      <dgm:spPr/>
      <dgm:t>
        <a:bodyPr/>
        <a:lstStyle/>
        <a:p>
          <a:endParaRPr lang="en-US" sz="2400" dirty="0"/>
        </a:p>
      </dgm:t>
    </dgm:pt>
    <dgm:pt modelId="{2B29D815-EE7C-478C-9FC3-C5486FE73727}" type="sibTrans" cxnId="{1241FC80-68F0-4FAD-87BF-AEAE1FAFBF28}">
      <dgm:prSet/>
      <dgm:spPr/>
      <dgm:t>
        <a:bodyPr/>
        <a:lstStyle/>
        <a:p>
          <a:endParaRPr lang="en-US" sz="2400" dirty="0"/>
        </a:p>
      </dgm:t>
    </dgm:pt>
    <dgm:pt modelId="{CFC0229D-DFBC-4A54-A4BC-8B8E2F4BA8F3}">
      <dgm:prSet phldrT="[Text]" custT="1"/>
      <dgm:spPr/>
      <dgm:t>
        <a:bodyPr/>
        <a:lstStyle/>
        <a:p>
          <a:pPr algn="ctr"/>
          <a:r>
            <a:rPr lang="ru-RU" sz="28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Регулярное</a:t>
          </a:r>
          <a:r>
            <a:rPr lang="ru-RU" sz="24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</a:t>
          </a:r>
          <a:r>
            <a:rPr lang="ru-RU" sz="28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курсирование поезда</a:t>
          </a:r>
          <a:endParaRPr lang="en-US" sz="2800" b="1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gm:t>
    </dgm:pt>
    <dgm:pt modelId="{5DD8A118-8078-4C77-95A6-3F42DCDA7CCE}" type="parTrans" cxnId="{EF0FDCFA-545B-412E-B4B1-B7317BA544E8}">
      <dgm:prSet/>
      <dgm:spPr/>
      <dgm:t>
        <a:bodyPr/>
        <a:lstStyle/>
        <a:p>
          <a:endParaRPr lang="en-US" sz="2400" dirty="0"/>
        </a:p>
      </dgm:t>
    </dgm:pt>
    <dgm:pt modelId="{2F713D01-2583-4E0E-B471-6DBB002D81F7}" type="sibTrans" cxnId="{EF0FDCFA-545B-412E-B4B1-B7317BA544E8}">
      <dgm:prSet/>
      <dgm:spPr/>
      <dgm:t>
        <a:bodyPr/>
        <a:lstStyle/>
        <a:p>
          <a:endParaRPr lang="en-US" sz="2400" dirty="0"/>
        </a:p>
      </dgm:t>
    </dgm:pt>
    <dgm:pt modelId="{3C9AC415-8390-4B8E-9BAF-0109B7603DEE}">
      <dgm:prSet custT="1"/>
      <dgm:spPr/>
      <dgm:t>
        <a:bodyPr/>
        <a:lstStyle/>
        <a:p>
          <a:endParaRPr lang="en-US" sz="2400" dirty="0"/>
        </a:p>
      </dgm:t>
    </dgm:pt>
    <dgm:pt modelId="{98A2F58B-8478-4988-B0FC-6E3E5839E6D7}" type="parTrans" cxnId="{4ACAE7B4-CA2B-4E4D-A9C8-8A74D080E09B}">
      <dgm:prSet/>
      <dgm:spPr/>
      <dgm:t>
        <a:bodyPr/>
        <a:lstStyle/>
        <a:p>
          <a:endParaRPr lang="en-US" sz="2400" dirty="0"/>
        </a:p>
      </dgm:t>
    </dgm:pt>
    <dgm:pt modelId="{21BE43CA-9C72-496D-B11F-A28021365AD5}" type="sibTrans" cxnId="{4ACAE7B4-CA2B-4E4D-A9C8-8A74D080E09B}">
      <dgm:prSet/>
      <dgm:spPr/>
      <dgm:t>
        <a:bodyPr/>
        <a:lstStyle/>
        <a:p>
          <a:endParaRPr lang="en-US" sz="2400" dirty="0"/>
        </a:p>
      </dgm:t>
    </dgm:pt>
    <dgm:pt modelId="{8CCAE12A-117A-4752-A892-3578EE0C8AE2}">
      <dgm:prSet custT="1"/>
      <dgm:spPr/>
      <dgm:t>
        <a:bodyPr/>
        <a:lstStyle/>
        <a:p>
          <a:pPr algn="ctr"/>
          <a:r>
            <a:rPr lang="ru-RU" sz="28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Известный, проверенный продукт на транспортом рынке</a:t>
          </a:r>
          <a:endParaRPr lang="en-US" sz="2800" b="1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gm:t>
    </dgm:pt>
    <dgm:pt modelId="{D308E1A2-6345-4DDC-A237-0DBDC5162286}" type="sibTrans" cxnId="{53DAEAA5-FF9E-443A-9C98-C97E9E522A9B}">
      <dgm:prSet/>
      <dgm:spPr/>
      <dgm:t>
        <a:bodyPr/>
        <a:lstStyle/>
        <a:p>
          <a:endParaRPr lang="en-US" sz="2400" dirty="0"/>
        </a:p>
      </dgm:t>
    </dgm:pt>
    <dgm:pt modelId="{47DBB659-337E-4D28-807A-A0D863784555}" type="parTrans" cxnId="{53DAEAA5-FF9E-443A-9C98-C97E9E522A9B}">
      <dgm:prSet/>
      <dgm:spPr/>
      <dgm:t>
        <a:bodyPr/>
        <a:lstStyle/>
        <a:p>
          <a:endParaRPr lang="en-US" sz="2400" dirty="0"/>
        </a:p>
      </dgm:t>
    </dgm:pt>
    <dgm:pt modelId="{49C447FD-CE66-40CC-A534-53BC81A1BBA0}" type="pres">
      <dgm:prSet presAssocID="{71C41EB7-E61B-45D4-A8D1-3A1E43829F2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E7BAACF-64BD-4D2B-ACEE-83DB834A2855}" type="pres">
      <dgm:prSet presAssocID="{41BBB59B-6ACC-4103-9B0D-30B689C7496D}" presName="composite" presStyleCnt="0"/>
      <dgm:spPr/>
      <dgm:t>
        <a:bodyPr/>
        <a:lstStyle/>
        <a:p>
          <a:endParaRPr lang="en-US"/>
        </a:p>
      </dgm:t>
    </dgm:pt>
    <dgm:pt modelId="{B8E4D83B-91FD-4260-A8F1-9FDB40A99A6E}" type="pres">
      <dgm:prSet presAssocID="{41BBB59B-6ACC-4103-9B0D-30B689C7496D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B25C6D-98E2-4222-9C90-F69BD6CA4145}" type="pres">
      <dgm:prSet presAssocID="{41BBB59B-6ACC-4103-9B0D-30B689C7496D}" presName="descendantText" presStyleLbl="alignAcc1" presStyleIdx="0" presStyleCnt="4" custScaleY="13993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97D458-B611-4E09-B7F6-0E3CE5FC3498}" type="pres">
      <dgm:prSet presAssocID="{7FB6DBDE-E2FF-400B-BC2A-261C5DB0E5A7}" presName="sp" presStyleCnt="0"/>
      <dgm:spPr/>
      <dgm:t>
        <a:bodyPr/>
        <a:lstStyle/>
        <a:p>
          <a:endParaRPr lang="en-US"/>
        </a:p>
      </dgm:t>
    </dgm:pt>
    <dgm:pt modelId="{36FDA507-2AF8-4CC0-A171-384619B7F3E4}" type="pres">
      <dgm:prSet presAssocID="{07224514-48EF-4B55-A631-3A39DDFED808}" presName="composite" presStyleCnt="0"/>
      <dgm:spPr/>
      <dgm:t>
        <a:bodyPr/>
        <a:lstStyle/>
        <a:p>
          <a:endParaRPr lang="en-US"/>
        </a:p>
      </dgm:t>
    </dgm:pt>
    <dgm:pt modelId="{901784AF-30D7-4FD2-A8E3-3E9702C85D9F}" type="pres">
      <dgm:prSet presAssocID="{07224514-48EF-4B55-A631-3A39DDFED808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3B4300-3DBB-45A4-817F-BA285839CC6C}" type="pres">
      <dgm:prSet presAssocID="{07224514-48EF-4B55-A631-3A39DDFED808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53F61E-A4D1-4771-9E9B-2D55C21C7D52}" type="pres">
      <dgm:prSet presAssocID="{06B094A8-CC92-4E23-BC29-C0B34D3036F6}" presName="sp" presStyleCnt="0"/>
      <dgm:spPr/>
      <dgm:t>
        <a:bodyPr/>
        <a:lstStyle/>
        <a:p>
          <a:endParaRPr lang="en-US"/>
        </a:p>
      </dgm:t>
    </dgm:pt>
    <dgm:pt modelId="{1037B376-000B-406F-A35B-3449A901110D}" type="pres">
      <dgm:prSet presAssocID="{06D74F12-4A85-4F02-A045-89C878B8CBEB}" presName="composite" presStyleCnt="0"/>
      <dgm:spPr/>
      <dgm:t>
        <a:bodyPr/>
        <a:lstStyle/>
        <a:p>
          <a:endParaRPr lang="en-US"/>
        </a:p>
      </dgm:t>
    </dgm:pt>
    <dgm:pt modelId="{18310AD0-F32F-499A-A1F0-1C82A24F52D0}" type="pres">
      <dgm:prSet presAssocID="{06D74F12-4A85-4F02-A045-89C878B8CBEB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D52E90-F2DB-405D-A2E6-5E10B5BDA6FA}" type="pres">
      <dgm:prSet presAssocID="{06D74F12-4A85-4F02-A045-89C878B8CBEB}" presName="descendantText" presStyleLbl="alignAcc1" presStyleIdx="2" presStyleCnt="4" custLinFactNeighborX="955" custLinFactNeighborY="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0EDF9E-8946-4994-8FBC-FEA1ACD0BE7B}" type="pres">
      <dgm:prSet presAssocID="{2B29D815-EE7C-478C-9FC3-C5486FE73727}" presName="sp" presStyleCnt="0"/>
      <dgm:spPr/>
      <dgm:t>
        <a:bodyPr/>
        <a:lstStyle/>
        <a:p>
          <a:endParaRPr lang="en-US"/>
        </a:p>
      </dgm:t>
    </dgm:pt>
    <dgm:pt modelId="{E11D9EF6-8FB1-4E6E-B976-2C4EF25504BA}" type="pres">
      <dgm:prSet presAssocID="{3C9AC415-8390-4B8E-9BAF-0109B7603DEE}" presName="composite" presStyleCnt="0"/>
      <dgm:spPr/>
      <dgm:t>
        <a:bodyPr/>
        <a:lstStyle/>
        <a:p>
          <a:endParaRPr lang="en-US"/>
        </a:p>
      </dgm:t>
    </dgm:pt>
    <dgm:pt modelId="{6939FF1F-2C93-4B14-BD9D-7AB02EA5D0DD}" type="pres">
      <dgm:prSet presAssocID="{3C9AC415-8390-4B8E-9BAF-0109B7603DEE}" presName="parentText" presStyleLbl="alignNode1" presStyleIdx="3" presStyleCnt="4" custScaleY="11689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DAF59D-F326-4B07-8930-BD6AAA4E89F1}" type="pres">
      <dgm:prSet presAssocID="{3C9AC415-8390-4B8E-9BAF-0109B7603DEE}" presName="descendantText" presStyleLbl="alignAcc1" presStyleIdx="3" presStyleCnt="4" custScaleY="1218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92508EB-AD1B-43D3-9B8B-F4852A8E29A7}" srcId="{71C41EB7-E61B-45D4-A8D1-3A1E43829F2E}" destId="{41BBB59B-6ACC-4103-9B0D-30B689C7496D}" srcOrd="0" destOrd="0" parTransId="{C09643A5-034B-421F-AB68-91743533E274}" sibTransId="{7FB6DBDE-E2FF-400B-BC2A-261C5DB0E5A7}"/>
    <dgm:cxn modelId="{1241FC80-68F0-4FAD-87BF-AEAE1FAFBF28}" srcId="{71C41EB7-E61B-45D4-A8D1-3A1E43829F2E}" destId="{06D74F12-4A85-4F02-A045-89C878B8CBEB}" srcOrd="2" destOrd="0" parTransId="{5F430C52-D934-42FB-8834-FB7D1C328D77}" sibTransId="{2B29D815-EE7C-478C-9FC3-C5486FE73727}"/>
    <dgm:cxn modelId="{6ADA1178-7A96-4AED-9C41-2C39A40E4058}" type="presOf" srcId="{402DF4DC-D020-4580-86BC-84376E55492B}" destId="{543B4300-3DBB-45A4-817F-BA285839CC6C}" srcOrd="0" destOrd="0" presId="urn:microsoft.com/office/officeart/2005/8/layout/chevron2"/>
    <dgm:cxn modelId="{53DAEAA5-FF9E-443A-9C98-C97E9E522A9B}" srcId="{3C9AC415-8390-4B8E-9BAF-0109B7603DEE}" destId="{8CCAE12A-117A-4752-A892-3578EE0C8AE2}" srcOrd="0" destOrd="0" parTransId="{47DBB659-337E-4D28-807A-A0D863784555}" sibTransId="{D308E1A2-6345-4DDC-A237-0DBDC5162286}"/>
    <dgm:cxn modelId="{A93AEDCF-7FAE-49DF-8FFA-9A6CE2AE190D}" srcId="{07224514-48EF-4B55-A631-3A39DDFED808}" destId="{402DF4DC-D020-4580-86BC-84376E55492B}" srcOrd="0" destOrd="0" parTransId="{23848BF7-E0A5-40E5-A599-AFD42E6EB73D}" sibTransId="{52E503D8-1EE4-4FD4-9258-78D7EA410FAD}"/>
    <dgm:cxn modelId="{4ACAE7B4-CA2B-4E4D-A9C8-8A74D080E09B}" srcId="{71C41EB7-E61B-45D4-A8D1-3A1E43829F2E}" destId="{3C9AC415-8390-4B8E-9BAF-0109B7603DEE}" srcOrd="3" destOrd="0" parTransId="{98A2F58B-8478-4988-B0FC-6E3E5839E6D7}" sibTransId="{21BE43CA-9C72-496D-B11F-A28021365AD5}"/>
    <dgm:cxn modelId="{05B75537-02AA-428C-99F1-6A09506E8DA7}" type="presOf" srcId="{06D74F12-4A85-4F02-A045-89C878B8CBEB}" destId="{18310AD0-F32F-499A-A1F0-1C82A24F52D0}" srcOrd="0" destOrd="0" presId="urn:microsoft.com/office/officeart/2005/8/layout/chevron2"/>
    <dgm:cxn modelId="{3F518053-69D2-4C78-819B-5F9D555A7B6D}" type="presOf" srcId="{8CCAE12A-117A-4752-A892-3578EE0C8AE2}" destId="{8FDAF59D-F326-4B07-8930-BD6AAA4E89F1}" srcOrd="0" destOrd="0" presId="urn:microsoft.com/office/officeart/2005/8/layout/chevron2"/>
    <dgm:cxn modelId="{98C3A160-9DAC-4756-AEB5-310689088EDA}" type="presOf" srcId="{3C9AC415-8390-4B8E-9BAF-0109B7603DEE}" destId="{6939FF1F-2C93-4B14-BD9D-7AB02EA5D0DD}" srcOrd="0" destOrd="0" presId="urn:microsoft.com/office/officeart/2005/8/layout/chevron2"/>
    <dgm:cxn modelId="{330CECC7-2561-4604-92D2-D12A4BFA4116}" srcId="{71C41EB7-E61B-45D4-A8D1-3A1E43829F2E}" destId="{07224514-48EF-4B55-A631-3A39DDFED808}" srcOrd="1" destOrd="0" parTransId="{637416E7-D8DA-472F-97CE-3CA821CFD414}" sibTransId="{06B094A8-CC92-4E23-BC29-C0B34D3036F6}"/>
    <dgm:cxn modelId="{ACF234BA-9A31-4D2C-997C-BE43E5AC2067}" type="presOf" srcId="{CFC0229D-DFBC-4A54-A4BC-8B8E2F4BA8F3}" destId="{C6D52E90-F2DB-405D-A2E6-5E10B5BDA6FA}" srcOrd="0" destOrd="0" presId="urn:microsoft.com/office/officeart/2005/8/layout/chevron2"/>
    <dgm:cxn modelId="{EF0FDCFA-545B-412E-B4B1-B7317BA544E8}" srcId="{06D74F12-4A85-4F02-A045-89C878B8CBEB}" destId="{CFC0229D-DFBC-4A54-A4BC-8B8E2F4BA8F3}" srcOrd="0" destOrd="0" parTransId="{5DD8A118-8078-4C77-95A6-3F42DCDA7CCE}" sibTransId="{2F713D01-2583-4E0E-B471-6DBB002D81F7}"/>
    <dgm:cxn modelId="{B0C35A10-C821-44E9-A3C6-71366FD4A850}" type="presOf" srcId="{71C41EB7-E61B-45D4-A8D1-3A1E43829F2E}" destId="{49C447FD-CE66-40CC-A534-53BC81A1BBA0}" srcOrd="0" destOrd="0" presId="urn:microsoft.com/office/officeart/2005/8/layout/chevron2"/>
    <dgm:cxn modelId="{9EC7FDF2-A06B-438C-9122-27695D48D59C}" type="presOf" srcId="{16E760C6-0350-4C7B-8C8B-54BB3066B903}" destId="{B7B25C6D-98E2-4222-9C90-F69BD6CA4145}" srcOrd="0" destOrd="0" presId="urn:microsoft.com/office/officeart/2005/8/layout/chevron2"/>
    <dgm:cxn modelId="{997CE30D-8483-4362-B6F4-CAC8868DC119}" type="presOf" srcId="{07224514-48EF-4B55-A631-3A39DDFED808}" destId="{901784AF-30D7-4FD2-A8E3-3E9702C85D9F}" srcOrd="0" destOrd="0" presId="urn:microsoft.com/office/officeart/2005/8/layout/chevron2"/>
    <dgm:cxn modelId="{D1B68126-ED8A-4692-9E33-2DED970FFF21}" srcId="{41BBB59B-6ACC-4103-9B0D-30B689C7496D}" destId="{16E760C6-0350-4C7B-8C8B-54BB3066B903}" srcOrd="0" destOrd="0" parTransId="{BFA194B7-0260-4359-B96F-F7BEA439D355}" sibTransId="{E9AD94DA-FD4F-40A7-8FA4-8A5B49B5CA75}"/>
    <dgm:cxn modelId="{FDA02EEC-8DBA-4B15-97AF-6958A520321C}" type="presOf" srcId="{41BBB59B-6ACC-4103-9B0D-30B689C7496D}" destId="{B8E4D83B-91FD-4260-A8F1-9FDB40A99A6E}" srcOrd="0" destOrd="0" presId="urn:microsoft.com/office/officeart/2005/8/layout/chevron2"/>
    <dgm:cxn modelId="{D711D826-8179-4D61-A060-3600C4CE887B}" type="presParOf" srcId="{49C447FD-CE66-40CC-A534-53BC81A1BBA0}" destId="{1E7BAACF-64BD-4D2B-ACEE-83DB834A2855}" srcOrd="0" destOrd="0" presId="urn:microsoft.com/office/officeart/2005/8/layout/chevron2"/>
    <dgm:cxn modelId="{4445413D-CB78-4DF1-BFCD-635D94140878}" type="presParOf" srcId="{1E7BAACF-64BD-4D2B-ACEE-83DB834A2855}" destId="{B8E4D83B-91FD-4260-A8F1-9FDB40A99A6E}" srcOrd="0" destOrd="0" presId="urn:microsoft.com/office/officeart/2005/8/layout/chevron2"/>
    <dgm:cxn modelId="{37C8B6AF-65BB-4D3A-8C94-49E41F20C71A}" type="presParOf" srcId="{1E7BAACF-64BD-4D2B-ACEE-83DB834A2855}" destId="{B7B25C6D-98E2-4222-9C90-F69BD6CA4145}" srcOrd="1" destOrd="0" presId="urn:microsoft.com/office/officeart/2005/8/layout/chevron2"/>
    <dgm:cxn modelId="{3222353F-EC8A-44EA-A3FF-A8AC5B810287}" type="presParOf" srcId="{49C447FD-CE66-40CC-A534-53BC81A1BBA0}" destId="{DA97D458-B611-4E09-B7F6-0E3CE5FC3498}" srcOrd="1" destOrd="0" presId="urn:microsoft.com/office/officeart/2005/8/layout/chevron2"/>
    <dgm:cxn modelId="{C0E4948E-E5EF-49AB-91EC-E615DC90D6CC}" type="presParOf" srcId="{49C447FD-CE66-40CC-A534-53BC81A1BBA0}" destId="{36FDA507-2AF8-4CC0-A171-384619B7F3E4}" srcOrd="2" destOrd="0" presId="urn:microsoft.com/office/officeart/2005/8/layout/chevron2"/>
    <dgm:cxn modelId="{0404D376-BE6C-40FA-B098-FBA03AE3541D}" type="presParOf" srcId="{36FDA507-2AF8-4CC0-A171-384619B7F3E4}" destId="{901784AF-30D7-4FD2-A8E3-3E9702C85D9F}" srcOrd="0" destOrd="0" presId="urn:microsoft.com/office/officeart/2005/8/layout/chevron2"/>
    <dgm:cxn modelId="{708AB0BE-8ED1-49E0-96C3-A85CCE6D3448}" type="presParOf" srcId="{36FDA507-2AF8-4CC0-A171-384619B7F3E4}" destId="{543B4300-3DBB-45A4-817F-BA285839CC6C}" srcOrd="1" destOrd="0" presId="urn:microsoft.com/office/officeart/2005/8/layout/chevron2"/>
    <dgm:cxn modelId="{4F89D719-1345-4E21-9246-7316AC0548AC}" type="presParOf" srcId="{49C447FD-CE66-40CC-A534-53BC81A1BBA0}" destId="{3F53F61E-A4D1-4771-9E9B-2D55C21C7D52}" srcOrd="3" destOrd="0" presId="urn:microsoft.com/office/officeart/2005/8/layout/chevron2"/>
    <dgm:cxn modelId="{08718808-C034-4494-AF9C-D7BB4D038FC6}" type="presParOf" srcId="{49C447FD-CE66-40CC-A534-53BC81A1BBA0}" destId="{1037B376-000B-406F-A35B-3449A901110D}" srcOrd="4" destOrd="0" presId="urn:microsoft.com/office/officeart/2005/8/layout/chevron2"/>
    <dgm:cxn modelId="{A9134CC7-708E-4CA6-AA76-110EA6EBB581}" type="presParOf" srcId="{1037B376-000B-406F-A35B-3449A901110D}" destId="{18310AD0-F32F-499A-A1F0-1C82A24F52D0}" srcOrd="0" destOrd="0" presId="urn:microsoft.com/office/officeart/2005/8/layout/chevron2"/>
    <dgm:cxn modelId="{E7F31FBB-6988-4219-89B6-04D12AF592C9}" type="presParOf" srcId="{1037B376-000B-406F-A35B-3449A901110D}" destId="{C6D52E90-F2DB-405D-A2E6-5E10B5BDA6FA}" srcOrd="1" destOrd="0" presId="urn:microsoft.com/office/officeart/2005/8/layout/chevron2"/>
    <dgm:cxn modelId="{275FCC36-8FF5-48B9-B082-6343254F7502}" type="presParOf" srcId="{49C447FD-CE66-40CC-A534-53BC81A1BBA0}" destId="{AD0EDF9E-8946-4994-8FBC-FEA1ACD0BE7B}" srcOrd="5" destOrd="0" presId="urn:microsoft.com/office/officeart/2005/8/layout/chevron2"/>
    <dgm:cxn modelId="{A4C38419-F5EF-4EF3-925B-7BD85A6DA34B}" type="presParOf" srcId="{49C447FD-CE66-40CC-A534-53BC81A1BBA0}" destId="{E11D9EF6-8FB1-4E6E-B976-2C4EF25504BA}" srcOrd="6" destOrd="0" presId="urn:microsoft.com/office/officeart/2005/8/layout/chevron2"/>
    <dgm:cxn modelId="{C1887B33-1E33-48FC-92BE-F6ADC9BE897B}" type="presParOf" srcId="{E11D9EF6-8FB1-4E6E-B976-2C4EF25504BA}" destId="{6939FF1F-2C93-4B14-BD9D-7AB02EA5D0DD}" srcOrd="0" destOrd="0" presId="urn:microsoft.com/office/officeart/2005/8/layout/chevron2"/>
    <dgm:cxn modelId="{1CCFF35B-0E93-4B67-BBDB-E3C4B9F64AD2}" type="presParOf" srcId="{E11D9EF6-8FB1-4E6E-B976-2C4EF25504BA}" destId="{8FDAF59D-F326-4B07-8930-BD6AAA4E89F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1C41EB7-E61B-45D4-A8D1-3A1E43829F2E}" type="doc">
      <dgm:prSet loTypeId="urn:microsoft.com/office/officeart/2005/8/layout/chevron2" loCatId="process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41BBB59B-6ACC-4103-9B0D-30B689C7496D}">
      <dgm:prSet phldrT="[Text]" custT="1"/>
      <dgm:spPr/>
      <dgm:t>
        <a:bodyPr/>
        <a:lstStyle/>
        <a:p>
          <a:endParaRPr lang="en-US" sz="2400" dirty="0">
            <a:latin typeface="Cambria" pitchFamily="18" charset="0"/>
          </a:endParaRPr>
        </a:p>
      </dgm:t>
    </dgm:pt>
    <dgm:pt modelId="{C09643A5-034B-421F-AB68-91743533E274}" type="parTrans" cxnId="{F92508EB-AD1B-43D3-9B8B-F4852A8E29A7}">
      <dgm:prSet/>
      <dgm:spPr/>
      <dgm:t>
        <a:bodyPr/>
        <a:lstStyle/>
        <a:p>
          <a:endParaRPr lang="en-US" sz="2400" dirty="0">
            <a:latin typeface="Cambria" pitchFamily="18" charset="0"/>
          </a:endParaRPr>
        </a:p>
      </dgm:t>
    </dgm:pt>
    <dgm:pt modelId="{7FB6DBDE-E2FF-400B-BC2A-261C5DB0E5A7}" type="sibTrans" cxnId="{F92508EB-AD1B-43D3-9B8B-F4852A8E29A7}">
      <dgm:prSet/>
      <dgm:spPr/>
      <dgm:t>
        <a:bodyPr/>
        <a:lstStyle/>
        <a:p>
          <a:endParaRPr lang="en-US" sz="2400" dirty="0">
            <a:latin typeface="Cambria" pitchFamily="18" charset="0"/>
          </a:endParaRPr>
        </a:p>
      </dgm:t>
    </dgm:pt>
    <dgm:pt modelId="{16E760C6-0350-4C7B-8C8B-54BB3066B903}">
      <dgm:prSet phldrT="[Text]" custT="1"/>
      <dgm:spPr/>
      <dgm:t>
        <a:bodyPr/>
        <a:lstStyle/>
        <a:p>
          <a:pPr algn="l"/>
          <a:r>
            <a:rPr lang="ru-RU" sz="2400" b="1" noProof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Интеграция новых участников и привлечение новых грузопотоков</a:t>
          </a:r>
          <a:endParaRPr lang="en-US" sz="2400" b="1" noProof="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gm:t>
    </dgm:pt>
    <dgm:pt modelId="{BFA194B7-0260-4359-B96F-F7BEA439D355}" type="parTrans" cxnId="{D1B68126-ED8A-4692-9E33-2DED970FFF21}">
      <dgm:prSet/>
      <dgm:spPr/>
      <dgm:t>
        <a:bodyPr/>
        <a:lstStyle/>
        <a:p>
          <a:endParaRPr lang="en-US" sz="2400" dirty="0">
            <a:latin typeface="Cambria" pitchFamily="18" charset="0"/>
          </a:endParaRPr>
        </a:p>
      </dgm:t>
    </dgm:pt>
    <dgm:pt modelId="{E9AD94DA-FD4F-40A7-8FA4-8A5B49B5CA75}" type="sibTrans" cxnId="{D1B68126-ED8A-4692-9E33-2DED970FFF21}">
      <dgm:prSet/>
      <dgm:spPr/>
      <dgm:t>
        <a:bodyPr/>
        <a:lstStyle/>
        <a:p>
          <a:endParaRPr lang="en-US" sz="2400" dirty="0">
            <a:latin typeface="Cambria" pitchFamily="18" charset="0"/>
          </a:endParaRPr>
        </a:p>
      </dgm:t>
    </dgm:pt>
    <dgm:pt modelId="{07224514-48EF-4B55-A631-3A39DDFED808}">
      <dgm:prSet phldrT="[Text]" custT="1"/>
      <dgm:spPr/>
      <dgm:t>
        <a:bodyPr/>
        <a:lstStyle/>
        <a:p>
          <a:endParaRPr lang="en-US" sz="2400" dirty="0">
            <a:latin typeface="Cambria" pitchFamily="18" charset="0"/>
          </a:endParaRPr>
        </a:p>
      </dgm:t>
    </dgm:pt>
    <dgm:pt modelId="{637416E7-D8DA-472F-97CE-3CA821CFD414}" type="parTrans" cxnId="{330CECC7-2561-4604-92D2-D12A4BFA4116}">
      <dgm:prSet/>
      <dgm:spPr/>
      <dgm:t>
        <a:bodyPr/>
        <a:lstStyle/>
        <a:p>
          <a:endParaRPr lang="en-US" sz="2400" dirty="0">
            <a:latin typeface="Cambria" pitchFamily="18" charset="0"/>
          </a:endParaRPr>
        </a:p>
      </dgm:t>
    </dgm:pt>
    <dgm:pt modelId="{06B094A8-CC92-4E23-BC29-C0B34D3036F6}" type="sibTrans" cxnId="{330CECC7-2561-4604-92D2-D12A4BFA4116}">
      <dgm:prSet/>
      <dgm:spPr/>
      <dgm:t>
        <a:bodyPr/>
        <a:lstStyle/>
        <a:p>
          <a:endParaRPr lang="en-US" sz="2400" dirty="0">
            <a:latin typeface="Cambria" pitchFamily="18" charset="0"/>
          </a:endParaRPr>
        </a:p>
      </dgm:t>
    </dgm:pt>
    <dgm:pt modelId="{402DF4DC-D020-4580-86BC-84376E55492B}">
      <dgm:prSet phldrT="[Text]" custT="1"/>
      <dgm:spPr/>
      <dgm:t>
        <a:bodyPr/>
        <a:lstStyle/>
        <a:p>
          <a:pPr algn="l"/>
          <a:r>
            <a:rPr lang="en-US" sz="24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“VIKING TRAIN” </a:t>
          </a:r>
          <a:r>
            <a:rPr lang="ru-RU" sz="24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общий прайс-лист</a:t>
          </a:r>
          <a:endParaRPr lang="en-US" sz="2400" b="1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gm:t>
    </dgm:pt>
    <dgm:pt modelId="{23848BF7-E0A5-40E5-A599-AFD42E6EB73D}" type="parTrans" cxnId="{A93AEDCF-7FAE-49DF-8FFA-9A6CE2AE190D}">
      <dgm:prSet/>
      <dgm:spPr/>
      <dgm:t>
        <a:bodyPr/>
        <a:lstStyle/>
        <a:p>
          <a:endParaRPr lang="en-US" sz="2400" dirty="0">
            <a:latin typeface="Cambria" pitchFamily="18" charset="0"/>
          </a:endParaRPr>
        </a:p>
      </dgm:t>
    </dgm:pt>
    <dgm:pt modelId="{52E503D8-1EE4-4FD4-9258-78D7EA410FAD}" type="sibTrans" cxnId="{A93AEDCF-7FAE-49DF-8FFA-9A6CE2AE190D}">
      <dgm:prSet/>
      <dgm:spPr/>
      <dgm:t>
        <a:bodyPr/>
        <a:lstStyle/>
        <a:p>
          <a:endParaRPr lang="en-US" sz="2400" dirty="0">
            <a:latin typeface="Cambria" pitchFamily="18" charset="0"/>
          </a:endParaRPr>
        </a:p>
      </dgm:t>
    </dgm:pt>
    <dgm:pt modelId="{3C9AC415-8390-4B8E-9BAF-0109B7603DEE}">
      <dgm:prSet custT="1"/>
      <dgm:spPr/>
      <dgm:t>
        <a:bodyPr/>
        <a:lstStyle/>
        <a:p>
          <a:endParaRPr lang="en-US" sz="2400" dirty="0">
            <a:latin typeface="Cambria" pitchFamily="18" charset="0"/>
          </a:endParaRPr>
        </a:p>
      </dgm:t>
    </dgm:pt>
    <dgm:pt modelId="{98A2F58B-8478-4988-B0FC-6E3E5839E6D7}" type="parTrans" cxnId="{4ACAE7B4-CA2B-4E4D-A9C8-8A74D080E09B}">
      <dgm:prSet/>
      <dgm:spPr/>
      <dgm:t>
        <a:bodyPr/>
        <a:lstStyle/>
        <a:p>
          <a:endParaRPr lang="en-US" sz="2400" dirty="0">
            <a:latin typeface="Cambria" pitchFamily="18" charset="0"/>
          </a:endParaRPr>
        </a:p>
      </dgm:t>
    </dgm:pt>
    <dgm:pt modelId="{21BE43CA-9C72-496D-B11F-A28021365AD5}" type="sibTrans" cxnId="{4ACAE7B4-CA2B-4E4D-A9C8-8A74D080E09B}">
      <dgm:prSet/>
      <dgm:spPr/>
      <dgm:t>
        <a:bodyPr/>
        <a:lstStyle/>
        <a:p>
          <a:endParaRPr lang="en-US" sz="2400" dirty="0">
            <a:latin typeface="Cambria" pitchFamily="18" charset="0"/>
          </a:endParaRPr>
        </a:p>
      </dgm:t>
    </dgm:pt>
    <dgm:pt modelId="{8CCAE12A-117A-4752-A892-3578EE0C8AE2}">
      <dgm:prSet custT="1"/>
      <dgm:spPr/>
      <dgm:t>
        <a:bodyPr/>
        <a:lstStyle/>
        <a:p>
          <a:pPr algn="just"/>
          <a:r>
            <a:rPr lang="ru-RU" sz="24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Назначения операторов новых участников проекта </a:t>
          </a:r>
          <a:endParaRPr lang="en-US" sz="2400" b="1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gm:t>
    </dgm:pt>
    <dgm:pt modelId="{47DBB659-337E-4D28-807A-A0D863784555}" type="parTrans" cxnId="{53DAEAA5-FF9E-443A-9C98-C97E9E522A9B}">
      <dgm:prSet/>
      <dgm:spPr/>
      <dgm:t>
        <a:bodyPr/>
        <a:lstStyle/>
        <a:p>
          <a:endParaRPr lang="en-US" sz="2400" dirty="0">
            <a:latin typeface="Cambria" pitchFamily="18" charset="0"/>
          </a:endParaRPr>
        </a:p>
      </dgm:t>
    </dgm:pt>
    <dgm:pt modelId="{D308E1A2-6345-4DDC-A237-0DBDC5162286}" type="sibTrans" cxnId="{53DAEAA5-FF9E-443A-9C98-C97E9E522A9B}">
      <dgm:prSet/>
      <dgm:spPr/>
      <dgm:t>
        <a:bodyPr/>
        <a:lstStyle/>
        <a:p>
          <a:endParaRPr lang="en-US" sz="2400" dirty="0">
            <a:latin typeface="Cambria" pitchFamily="18" charset="0"/>
          </a:endParaRPr>
        </a:p>
      </dgm:t>
    </dgm:pt>
    <dgm:pt modelId="{49C447FD-CE66-40CC-A534-53BC81A1BBA0}" type="pres">
      <dgm:prSet presAssocID="{71C41EB7-E61B-45D4-A8D1-3A1E43829F2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E7BAACF-64BD-4D2B-ACEE-83DB834A2855}" type="pres">
      <dgm:prSet presAssocID="{41BBB59B-6ACC-4103-9B0D-30B689C7496D}" presName="composite" presStyleCnt="0"/>
      <dgm:spPr/>
      <dgm:t>
        <a:bodyPr/>
        <a:lstStyle/>
        <a:p>
          <a:endParaRPr lang="en-US"/>
        </a:p>
      </dgm:t>
    </dgm:pt>
    <dgm:pt modelId="{B8E4D83B-91FD-4260-A8F1-9FDB40A99A6E}" type="pres">
      <dgm:prSet presAssocID="{41BBB59B-6ACC-4103-9B0D-30B689C7496D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B25C6D-98E2-4222-9C90-F69BD6CA4145}" type="pres">
      <dgm:prSet presAssocID="{41BBB59B-6ACC-4103-9B0D-30B689C7496D}" presName="descendantText" presStyleLbl="alignAcc1" presStyleIdx="0" presStyleCnt="3" custScaleY="115021" custLinFactNeighborX="414" custLinFactNeighborY="-18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97D458-B611-4E09-B7F6-0E3CE5FC3498}" type="pres">
      <dgm:prSet presAssocID="{7FB6DBDE-E2FF-400B-BC2A-261C5DB0E5A7}" presName="sp" presStyleCnt="0"/>
      <dgm:spPr/>
      <dgm:t>
        <a:bodyPr/>
        <a:lstStyle/>
        <a:p>
          <a:endParaRPr lang="en-US"/>
        </a:p>
      </dgm:t>
    </dgm:pt>
    <dgm:pt modelId="{36FDA507-2AF8-4CC0-A171-384619B7F3E4}" type="pres">
      <dgm:prSet presAssocID="{07224514-48EF-4B55-A631-3A39DDFED808}" presName="composite" presStyleCnt="0"/>
      <dgm:spPr/>
      <dgm:t>
        <a:bodyPr/>
        <a:lstStyle/>
        <a:p>
          <a:endParaRPr lang="en-US"/>
        </a:p>
      </dgm:t>
    </dgm:pt>
    <dgm:pt modelId="{901784AF-30D7-4FD2-A8E3-3E9702C85D9F}" type="pres">
      <dgm:prSet presAssocID="{07224514-48EF-4B55-A631-3A39DDFED80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3B4300-3DBB-45A4-817F-BA285839CC6C}" type="pres">
      <dgm:prSet presAssocID="{07224514-48EF-4B55-A631-3A39DDFED808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53F61E-A4D1-4771-9E9B-2D55C21C7D52}" type="pres">
      <dgm:prSet presAssocID="{06B094A8-CC92-4E23-BC29-C0B34D3036F6}" presName="sp" presStyleCnt="0"/>
      <dgm:spPr/>
      <dgm:t>
        <a:bodyPr/>
        <a:lstStyle/>
        <a:p>
          <a:endParaRPr lang="en-US"/>
        </a:p>
      </dgm:t>
    </dgm:pt>
    <dgm:pt modelId="{E11D9EF6-8FB1-4E6E-B976-2C4EF25504BA}" type="pres">
      <dgm:prSet presAssocID="{3C9AC415-8390-4B8E-9BAF-0109B7603DEE}" presName="composite" presStyleCnt="0"/>
      <dgm:spPr/>
      <dgm:t>
        <a:bodyPr/>
        <a:lstStyle/>
        <a:p>
          <a:endParaRPr lang="en-US"/>
        </a:p>
      </dgm:t>
    </dgm:pt>
    <dgm:pt modelId="{6939FF1F-2C93-4B14-BD9D-7AB02EA5D0DD}" type="pres">
      <dgm:prSet presAssocID="{3C9AC415-8390-4B8E-9BAF-0109B7603DEE}" presName="parentText" presStyleLbl="alignNode1" presStyleIdx="2" presStyleCnt="3" custScaleY="11689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DAF59D-F326-4B07-8930-BD6AAA4E89F1}" type="pres">
      <dgm:prSet presAssocID="{3C9AC415-8390-4B8E-9BAF-0109B7603DEE}" presName="descendantText" presStyleLbl="alignAcc1" presStyleIdx="2" presStyleCnt="3" custScaleY="1218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A737746-A594-4A98-AE89-0EA9B54552DA}" type="presOf" srcId="{402DF4DC-D020-4580-86BC-84376E55492B}" destId="{543B4300-3DBB-45A4-817F-BA285839CC6C}" srcOrd="0" destOrd="0" presId="urn:microsoft.com/office/officeart/2005/8/layout/chevron2"/>
    <dgm:cxn modelId="{A93AEDCF-7FAE-49DF-8FFA-9A6CE2AE190D}" srcId="{07224514-48EF-4B55-A631-3A39DDFED808}" destId="{402DF4DC-D020-4580-86BC-84376E55492B}" srcOrd="0" destOrd="0" parTransId="{23848BF7-E0A5-40E5-A599-AFD42E6EB73D}" sibTransId="{52E503D8-1EE4-4FD4-9258-78D7EA410FAD}"/>
    <dgm:cxn modelId="{ADD5DB2E-784C-4F38-8EF6-9BC7CCA36359}" type="presOf" srcId="{16E760C6-0350-4C7B-8C8B-54BB3066B903}" destId="{B7B25C6D-98E2-4222-9C90-F69BD6CA4145}" srcOrd="0" destOrd="0" presId="urn:microsoft.com/office/officeart/2005/8/layout/chevron2"/>
    <dgm:cxn modelId="{330CECC7-2561-4604-92D2-D12A4BFA4116}" srcId="{71C41EB7-E61B-45D4-A8D1-3A1E43829F2E}" destId="{07224514-48EF-4B55-A631-3A39DDFED808}" srcOrd="1" destOrd="0" parTransId="{637416E7-D8DA-472F-97CE-3CA821CFD414}" sibTransId="{06B094A8-CC92-4E23-BC29-C0B34D3036F6}"/>
    <dgm:cxn modelId="{D1B68126-ED8A-4692-9E33-2DED970FFF21}" srcId="{41BBB59B-6ACC-4103-9B0D-30B689C7496D}" destId="{16E760C6-0350-4C7B-8C8B-54BB3066B903}" srcOrd="0" destOrd="0" parTransId="{BFA194B7-0260-4359-B96F-F7BEA439D355}" sibTransId="{E9AD94DA-FD4F-40A7-8FA4-8A5B49B5CA75}"/>
    <dgm:cxn modelId="{F92508EB-AD1B-43D3-9B8B-F4852A8E29A7}" srcId="{71C41EB7-E61B-45D4-A8D1-3A1E43829F2E}" destId="{41BBB59B-6ACC-4103-9B0D-30B689C7496D}" srcOrd="0" destOrd="0" parTransId="{C09643A5-034B-421F-AB68-91743533E274}" sibTransId="{7FB6DBDE-E2FF-400B-BC2A-261C5DB0E5A7}"/>
    <dgm:cxn modelId="{7D077FD4-4BDC-4B04-9FE7-7283BA49852F}" type="presOf" srcId="{41BBB59B-6ACC-4103-9B0D-30B689C7496D}" destId="{B8E4D83B-91FD-4260-A8F1-9FDB40A99A6E}" srcOrd="0" destOrd="0" presId="urn:microsoft.com/office/officeart/2005/8/layout/chevron2"/>
    <dgm:cxn modelId="{53DAEAA5-FF9E-443A-9C98-C97E9E522A9B}" srcId="{3C9AC415-8390-4B8E-9BAF-0109B7603DEE}" destId="{8CCAE12A-117A-4752-A892-3578EE0C8AE2}" srcOrd="0" destOrd="0" parTransId="{47DBB659-337E-4D28-807A-A0D863784555}" sibTransId="{D308E1A2-6345-4DDC-A237-0DBDC5162286}"/>
    <dgm:cxn modelId="{8E84AFEC-A90D-45E2-B0D1-E88D15D6A8F6}" type="presOf" srcId="{07224514-48EF-4B55-A631-3A39DDFED808}" destId="{901784AF-30D7-4FD2-A8E3-3E9702C85D9F}" srcOrd="0" destOrd="0" presId="urn:microsoft.com/office/officeart/2005/8/layout/chevron2"/>
    <dgm:cxn modelId="{FACE6156-2444-45C0-94CE-64DA15649D9C}" type="presOf" srcId="{71C41EB7-E61B-45D4-A8D1-3A1E43829F2E}" destId="{49C447FD-CE66-40CC-A534-53BC81A1BBA0}" srcOrd="0" destOrd="0" presId="urn:microsoft.com/office/officeart/2005/8/layout/chevron2"/>
    <dgm:cxn modelId="{3D1DC31B-713D-4815-8886-7418D432468C}" type="presOf" srcId="{8CCAE12A-117A-4752-A892-3578EE0C8AE2}" destId="{8FDAF59D-F326-4B07-8930-BD6AAA4E89F1}" srcOrd="0" destOrd="0" presId="urn:microsoft.com/office/officeart/2005/8/layout/chevron2"/>
    <dgm:cxn modelId="{3040F4F4-3F4F-479B-B875-D4776683929E}" type="presOf" srcId="{3C9AC415-8390-4B8E-9BAF-0109B7603DEE}" destId="{6939FF1F-2C93-4B14-BD9D-7AB02EA5D0DD}" srcOrd="0" destOrd="0" presId="urn:microsoft.com/office/officeart/2005/8/layout/chevron2"/>
    <dgm:cxn modelId="{4ACAE7B4-CA2B-4E4D-A9C8-8A74D080E09B}" srcId="{71C41EB7-E61B-45D4-A8D1-3A1E43829F2E}" destId="{3C9AC415-8390-4B8E-9BAF-0109B7603DEE}" srcOrd="2" destOrd="0" parTransId="{98A2F58B-8478-4988-B0FC-6E3E5839E6D7}" sibTransId="{21BE43CA-9C72-496D-B11F-A28021365AD5}"/>
    <dgm:cxn modelId="{5C5113CE-BE79-4412-A1DC-2947611667DC}" type="presParOf" srcId="{49C447FD-CE66-40CC-A534-53BC81A1BBA0}" destId="{1E7BAACF-64BD-4D2B-ACEE-83DB834A2855}" srcOrd="0" destOrd="0" presId="urn:microsoft.com/office/officeart/2005/8/layout/chevron2"/>
    <dgm:cxn modelId="{3C281EB2-F0D5-4DB9-9F4F-9334A6FE976C}" type="presParOf" srcId="{1E7BAACF-64BD-4D2B-ACEE-83DB834A2855}" destId="{B8E4D83B-91FD-4260-A8F1-9FDB40A99A6E}" srcOrd="0" destOrd="0" presId="urn:microsoft.com/office/officeart/2005/8/layout/chevron2"/>
    <dgm:cxn modelId="{BC26B80C-0549-42B3-BDB5-1C23B2C5D32B}" type="presParOf" srcId="{1E7BAACF-64BD-4D2B-ACEE-83DB834A2855}" destId="{B7B25C6D-98E2-4222-9C90-F69BD6CA4145}" srcOrd="1" destOrd="0" presId="urn:microsoft.com/office/officeart/2005/8/layout/chevron2"/>
    <dgm:cxn modelId="{52ED158B-58A0-43B9-AB6F-63D2A37148A1}" type="presParOf" srcId="{49C447FD-CE66-40CC-A534-53BC81A1BBA0}" destId="{DA97D458-B611-4E09-B7F6-0E3CE5FC3498}" srcOrd="1" destOrd="0" presId="urn:microsoft.com/office/officeart/2005/8/layout/chevron2"/>
    <dgm:cxn modelId="{268B4A17-39D6-4A56-8A22-53F42FAD338F}" type="presParOf" srcId="{49C447FD-CE66-40CC-A534-53BC81A1BBA0}" destId="{36FDA507-2AF8-4CC0-A171-384619B7F3E4}" srcOrd="2" destOrd="0" presId="urn:microsoft.com/office/officeart/2005/8/layout/chevron2"/>
    <dgm:cxn modelId="{670F61CE-48B0-4112-AD6A-5BBC7B18E905}" type="presParOf" srcId="{36FDA507-2AF8-4CC0-A171-384619B7F3E4}" destId="{901784AF-30D7-4FD2-A8E3-3E9702C85D9F}" srcOrd="0" destOrd="0" presId="urn:microsoft.com/office/officeart/2005/8/layout/chevron2"/>
    <dgm:cxn modelId="{0BC586B5-3E6C-4B53-8E82-CAF2B2E426C9}" type="presParOf" srcId="{36FDA507-2AF8-4CC0-A171-384619B7F3E4}" destId="{543B4300-3DBB-45A4-817F-BA285839CC6C}" srcOrd="1" destOrd="0" presId="urn:microsoft.com/office/officeart/2005/8/layout/chevron2"/>
    <dgm:cxn modelId="{7B562750-9B33-43AD-BBED-1AE9EBA4C91A}" type="presParOf" srcId="{49C447FD-CE66-40CC-A534-53BC81A1BBA0}" destId="{3F53F61E-A4D1-4771-9E9B-2D55C21C7D52}" srcOrd="3" destOrd="0" presId="urn:microsoft.com/office/officeart/2005/8/layout/chevron2"/>
    <dgm:cxn modelId="{02DBFC26-56DB-41DD-9D5D-B42342C15101}" type="presParOf" srcId="{49C447FD-CE66-40CC-A534-53BC81A1BBA0}" destId="{E11D9EF6-8FB1-4E6E-B976-2C4EF25504BA}" srcOrd="4" destOrd="0" presId="urn:microsoft.com/office/officeart/2005/8/layout/chevron2"/>
    <dgm:cxn modelId="{54AEDFA3-42B4-44A0-8D5A-42EC7D6433EC}" type="presParOf" srcId="{E11D9EF6-8FB1-4E6E-B976-2C4EF25504BA}" destId="{6939FF1F-2C93-4B14-BD9D-7AB02EA5D0DD}" srcOrd="0" destOrd="0" presId="urn:microsoft.com/office/officeart/2005/8/layout/chevron2"/>
    <dgm:cxn modelId="{E412A54A-F7D8-46F1-ACCB-F043137BD11A}" type="presParOf" srcId="{E11D9EF6-8FB1-4E6E-B976-2C4EF25504BA}" destId="{8FDAF59D-F326-4B07-8930-BD6AAA4E89F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3CE87D8-FAC3-4C90-90FC-FE172C396073}" type="doc">
      <dgm:prSet loTypeId="urn:microsoft.com/office/officeart/2005/8/layout/chevron2" loCatId="list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AE737CA2-DC23-45DA-8108-B5EC4073C5C4}">
      <dgm:prSet phldrT="[Text]"/>
      <dgm:spPr/>
      <dgm:t>
        <a:bodyPr/>
        <a:lstStyle/>
        <a:p>
          <a:r>
            <a:rPr lang="ru-RU" dirty="0" smtClean="0">
              <a:latin typeface="Cambria" pitchFamily="18" charset="0"/>
            </a:rPr>
            <a:t>1.</a:t>
          </a:r>
          <a:endParaRPr lang="en-US" dirty="0">
            <a:latin typeface="Cambria" pitchFamily="18" charset="0"/>
          </a:endParaRPr>
        </a:p>
      </dgm:t>
    </dgm:pt>
    <dgm:pt modelId="{277CA4C0-95BC-4A83-88D6-4C88607E0132}" type="parTrans" cxnId="{EF3BC73A-723E-4E72-8DE1-227FD8450311}">
      <dgm:prSet/>
      <dgm:spPr/>
      <dgm:t>
        <a:bodyPr/>
        <a:lstStyle/>
        <a:p>
          <a:endParaRPr lang="en-US">
            <a:latin typeface="Cambria" pitchFamily="18" charset="0"/>
          </a:endParaRPr>
        </a:p>
      </dgm:t>
    </dgm:pt>
    <dgm:pt modelId="{B81F3EA8-700B-4514-ABB4-14B73A617827}" type="sibTrans" cxnId="{EF3BC73A-723E-4E72-8DE1-227FD8450311}">
      <dgm:prSet/>
      <dgm:spPr/>
      <dgm:t>
        <a:bodyPr/>
        <a:lstStyle/>
        <a:p>
          <a:endParaRPr lang="en-US">
            <a:latin typeface="Cambria" pitchFamily="18" charset="0"/>
          </a:endParaRPr>
        </a:p>
      </dgm:t>
    </dgm:pt>
    <dgm:pt modelId="{DD2928C8-756D-4197-8FC9-DAE8A749A74E}">
      <dgm:prSet phldrT="[Text]" custT="1"/>
      <dgm:spPr>
        <a:noFill/>
        <a:ln>
          <a:noFill/>
        </a:ln>
      </dgm:spPr>
      <dgm:t>
        <a:bodyPr/>
        <a:lstStyle/>
        <a:p>
          <a:pPr algn="just"/>
          <a:r>
            <a:rPr lang="ru-RU" sz="1800" dirty="0" smtClean="0">
              <a:solidFill>
                <a:schemeClr val="tx2"/>
              </a:solidFill>
              <a:latin typeface="Cambria" pitchFamily="18" charset="0"/>
            </a:rPr>
            <a:t>Литва стремится к сотрудничеству с Россией, Беларусью, Украиной, Казахстаном, Китаем и другими восточными странами при формировании глобальной </a:t>
          </a:r>
          <a:r>
            <a:rPr lang="ru-RU" sz="1800" dirty="0" err="1" smtClean="0">
              <a:solidFill>
                <a:schemeClr val="tx2"/>
              </a:solidFill>
              <a:latin typeface="Cambria" pitchFamily="18" charset="0"/>
            </a:rPr>
            <a:t>транспортно-логистической</a:t>
          </a:r>
          <a:r>
            <a:rPr lang="ru-RU" sz="1800" dirty="0" smtClean="0">
              <a:solidFill>
                <a:schemeClr val="tx2"/>
              </a:solidFill>
              <a:latin typeface="Cambria" pitchFamily="18" charset="0"/>
            </a:rPr>
            <a:t> цепи, обслуживающей евроазиатские международные торговые потоки;</a:t>
          </a:r>
          <a:endParaRPr lang="en-US" sz="1800" dirty="0">
            <a:solidFill>
              <a:schemeClr val="tx2"/>
            </a:solidFill>
            <a:latin typeface="Cambria" pitchFamily="18" charset="0"/>
          </a:endParaRPr>
        </a:p>
      </dgm:t>
    </dgm:pt>
    <dgm:pt modelId="{BAC57D15-CFC0-4F44-B283-1DC3AB98A86B}" type="parTrans" cxnId="{B45927A8-719D-44C8-81A4-8C8A49B8052A}">
      <dgm:prSet/>
      <dgm:spPr/>
      <dgm:t>
        <a:bodyPr/>
        <a:lstStyle/>
        <a:p>
          <a:endParaRPr lang="en-US">
            <a:latin typeface="Cambria" pitchFamily="18" charset="0"/>
          </a:endParaRPr>
        </a:p>
      </dgm:t>
    </dgm:pt>
    <dgm:pt modelId="{08C468F6-0655-48C9-9502-6BB38E206328}" type="sibTrans" cxnId="{B45927A8-719D-44C8-81A4-8C8A49B8052A}">
      <dgm:prSet/>
      <dgm:spPr/>
      <dgm:t>
        <a:bodyPr/>
        <a:lstStyle/>
        <a:p>
          <a:endParaRPr lang="en-US">
            <a:latin typeface="Cambria" pitchFamily="18" charset="0"/>
          </a:endParaRPr>
        </a:p>
      </dgm:t>
    </dgm:pt>
    <dgm:pt modelId="{98A49D93-17A3-4882-9FDC-8E7157A976A5}">
      <dgm:prSet phldrT="[Text]"/>
      <dgm:spPr/>
      <dgm:t>
        <a:bodyPr/>
        <a:lstStyle/>
        <a:p>
          <a:r>
            <a:rPr lang="ru-RU" dirty="0" smtClean="0">
              <a:latin typeface="Cambria" pitchFamily="18" charset="0"/>
            </a:rPr>
            <a:t>3.</a:t>
          </a:r>
          <a:endParaRPr lang="en-US" dirty="0">
            <a:latin typeface="Cambria" pitchFamily="18" charset="0"/>
          </a:endParaRPr>
        </a:p>
      </dgm:t>
    </dgm:pt>
    <dgm:pt modelId="{28301BCC-3680-4717-9495-DC112D5EC828}" type="parTrans" cxnId="{645CB290-CCE3-4C60-8B69-DE4F747FF79E}">
      <dgm:prSet/>
      <dgm:spPr/>
      <dgm:t>
        <a:bodyPr/>
        <a:lstStyle/>
        <a:p>
          <a:endParaRPr lang="en-US">
            <a:latin typeface="Cambria" pitchFamily="18" charset="0"/>
          </a:endParaRPr>
        </a:p>
      </dgm:t>
    </dgm:pt>
    <dgm:pt modelId="{5B69F29C-DC2D-4C12-A737-3E5AD608B8BA}" type="sibTrans" cxnId="{645CB290-CCE3-4C60-8B69-DE4F747FF79E}">
      <dgm:prSet/>
      <dgm:spPr/>
      <dgm:t>
        <a:bodyPr/>
        <a:lstStyle/>
        <a:p>
          <a:endParaRPr lang="en-US">
            <a:latin typeface="Cambria" pitchFamily="18" charset="0"/>
          </a:endParaRPr>
        </a:p>
      </dgm:t>
    </dgm:pt>
    <dgm:pt modelId="{EA539697-D1AB-4745-BA00-93E63DDCBC22}">
      <dgm:prSet custT="1"/>
      <dgm:spPr>
        <a:noFill/>
        <a:ln>
          <a:noFill/>
        </a:ln>
      </dgm:spPr>
      <dgm:t>
        <a:bodyPr/>
        <a:lstStyle/>
        <a:p>
          <a:pPr algn="just"/>
          <a:r>
            <a:rPr lang="ru-RU" sz="1800" smtClean="0">
              <a:solidFill>
                <a:schemeClr val="tx2"/>
              </a:solidFill>
              <a:latin typeface="Cambria" pitchFamily="18" charset="0"/>
            </a:rPr>
            <a:t>необходима эффективная интеграция транспорта с соседними странами;</a:t>
          </a:r>
          <a:endParaRPr lang="en-US" sz="1800" dirty="0">
            <a:latin typeface="Cambria" pitchFamily="18" charset="0"/>
          </a:endParaRPr>
        </a:p>
      </dgm:t>
    </dgm:pt>
    <dgm:pt modelId="{B69410E0-429B-474C-8E60-AA157911A243}" type="parTrans" cxnId="{FF81AE72-EBD6-4087-8CDA-1AD1F1ED5384}">
      <dgm:prSet/>
      <dgm:spPr/>
      <dgm:t>
        <a:bodyPr/>
        <a:lstStyle/>
        <a:p>
          <a:endParaRPr lang="en-US">
            <a:latin typeface="Cambria" pitchFamily="18" charset="0"/>
          </a:endParaRPr>
        </a:p>
      </dgm:t>
    </dgm:pt>
    <dgm:pt modelId="{B2FFC27F-817B-4169-8F4D-7BAA12768070}" type="sibTrans" cxnId="{FF81AE72-EBD6-4087-8CDA-1AD1F1ED5384}">
      <dgm:prSet/>
      <dgm:spPr/>
      <dgm:t>
        <a:bodyPr/>
        <a:lstStyle/>
        <a:p>
          <a:endParaRPr lang="en-US">
            <a:latin typeface="Cambria" pitchFamily="18" charset="0"/>
          </a:endParaRPr>
        </a:p>
      </dgm:t>
    </dgm:pt>
    <dgm:pt modelId="{FC305BC7-A0EB-4A8A-B457-F9E29078ACB4}">
      <dgm:prSet/>
      <dgm:spPr/>
      <dgm:t>
        <a:bodyPr/>
        <a:lstStyle/>
        <a:p>
          <a:r>
            <a:rPr lang="ru-RU" dirty="0" smtClean="0">
              <a:latin typeface="Cambria" pitchFamily="18" charset="0"/>
            </a:rPr>
            <a:t>4.</a:t>
          </a:r>
          <a:endParaRPr lang="en-US" dirty="0">
            <a:latin typeface="Cambria" pitchFamily="18" charset="0"/>
          </a:endParaRPr>
        </a:p>
      </dgm:t>
    </dgm:pt>
    <dgm:pt modelId="{B02D8CB1-3F63-488B-98AD-2FEF6AE86FA3}" type="parTrans" cxnId="{82CA9530-4DA0-4B8F-9E10-E9E4BA86F686}">
      <dgm:prSet/>
      <dgm:spPr/>
      <dgm:t>
        <a:bodyPr/>
        <a:lstStyle/>
        <a:p>
          <a:endParaRPr lang="en-US">
            <a:latin typeface="Cambria" pitchFamily="18" charset="0"/>
          </a:endParaRPr>
        </a:p>
      </dgm:t>
    </dgm:pt>
    <dgm:pt modelId="{DE743E24-9A9D-4897-A090-C368D1B0D56B}" type="sibTrans" cxnId="{82CA9530-4DA0-4B8F-9E10-E9E4BA86F686}">
      <dgm:prSet/>
      <dgm:spPr/>
      <dgm:t>
        <a:bodyPr/>
        <a:lstStyle/>
        <a:p>
          <a:endParaRPr lang="en-US">
            <a:latin typeface="Cambria" pitchFamily="18" charset="0"/>
          </a:endParaRPr>
        </a:p>
      </dgm:t>
    </dgm:pt>
    <dgm:pt modelId="{0F5FE7AC-5AA2-4034-9ED3-BAF944F146F4}">
      <dgm:prSet custT="1"/>
      <dgm:spPr>
        <a:noFill/>
        <a:ln>
          <a:noFill/>
        </a:ln>
      </dgm:spPr>
      <dgm:t>
        <a:bodyPr/>
        <a:lstStyle/>
        <a:p>
          <a:pPr algn="just"/>
          <a:r>
            <a:rPr lang="ru-RU" sz="1800" smtClean="0">
              <a:solidFill>
                <a:schemeClr val="tx2"/>
              </a:solidFill>
              <a:latin typeface="Cambria" pitchFamily="18" charset="0"/>
            </a:rPr>
            <a:t>для ускорения и оптимизации логистических процессов необходимо внедрять и использовать </a:t>
          </a:r>
          <a:r>
            <a:rPr lang="en-US" sz="1800" smtClean="0">
              <a:solidFill>
                <a:schemeClr val="tx2"/>
              </a:solidFill>
              <a:latin typeface="Cambria" pitchFamily="18" charset="0"/>
            </a:rPr>
            <a:t>IT</a:t>
          </a:r>
          <a:r>
            <a:rPr lang="ru-RU" sz="1800" smtClean="0">
              <a:solidFill>
                <a:schemeClr val="tx2"/>
              </a:solidFill>
              <a:latin typeface="Cambria" pitchFamily="18" charset="0"/>
            </a:rPr>
            <a:t>, в первую очередь, создавая интермодальные центры логистики;</a:t>
          </a:r>
          <a:endParaRPr lang="en-US" sz="1800" dirty="0">
            <a:latin typeface="Cambria" pitchFamily="18" charset="0"/>
          </a:endParaRPr>
        </a:p>
      </dgm:t>
    </dgm:pt>
    <dgm:pt modelId="{CDF2BA44-0936-48EF-A320-21C531F6D05D}" type="parTrans" cxnId="{33DA6DDB-D6AA-4B95-BFD7-01B627DBB425}">
      <dgm:prSet/>
      <dgm:spPr/>
      <dgm:t>
        <a:bodyPr/>
        <a:lstStyle/>
        <a:p>
          <a:endParaRPr lang="en-US">
            <a:latin typeface="Cambria" pitchFamily="18" charset="0"/>
          </a:endParaRPr>
        </a:p>
      </dgm:t>
    </dgm:pt>
    <dgm:pt modelId="{E5C23B75-8E02-4C2B-B494-FA87CDB701B1}" type="sibTrans" cxnId="{33DA6DDB-D6AA-4B95-BFD7-01B627DBB425}">
      <dgm:prSet/>
      <dgm:spPr/>
      <dgm:t>
        <a:bodyPr/>
        <a:lstStyle/>
        <a:p>
          <a:endParaRPr lang="en-US">
            <a:latin typeface="Cambria" pitchFamily="18" charset="0"/>
          </a:endParaRPr>
        </a:p>
      </dgm:t>
    </dgm:pt>
    <dgm:pt modelId="{97DD30EC-43E9-4A50-88D6-9CEC3411347C}">
      <dgm:prSet/>
      <dgm:spPr/>
      <dgm:t>
        <a:bodyPr/>
        <a:lstStyle/>
        <a:p>
          <a:r>
            <a:rPr lang="ru-RU" dirty="0" smtClean="0">
              <a:latin typeface="Cambria" pitchFamily="18" charset="0"/>
            </a:rPr>
            <a:t>2.</a:t>
          </a:r>
          <a:endParaRPr lang="en-US" dirty="0">
            <a:latin typeface="Cambria" pitchFamily="18" charset="0"/>
          </a:endParaRPr>
        </a:p>
      </dgm:t>
    </dgm:pt>
    <dgm:pt modelId="{A99DC5D2-D098-4525-8F67-A090EC9D832E}" type="parTrans" cxnId="{C7B97D94-9B20-4096-844E-47AAF2BD1030}">
      <dgm:prSet/>
      <dgm:spPr/>
      <dgm:t>
        <a:bodyPr/>
        <a:lstStyle/>
        <a:p>
          <a:endParaRPr lang="en-US">
            <a:latin typeface="Cambria" pitchFamily="18" charset="0"/>
          </a:endParaRPr>
        </a:p>
      </dgm:t>
    </dgm:pt>
    <dgm:pt modelId="{5F088941-809C-45B8-B6E1-34276336CCBB}" type="sibTrans" cxnId="{C7B97D94-9B20-4096-844E-47AAF2BD1030}">
      <dgm:prSet/>
      <dgm:spPr/>
      <dgm:t>
        <a:bodyPr/>
        <a:lstStyle/>
        <a:p>
          <a:endParaRPr lang="en-US">
            <a:latin typeface="Cambria" pitchFamily="18" charset="0"/>
          </a:endParaRPr>
        </a:p>
      </dgm:t>
    </dgm:pt>
    <dgm:pt modelId="{DEA79FC9-17E8-4269-8C56-0504DEB8E36C}">
      <dgm:prSet custT="1"/>
      <dgm:spPr>
        <a:noFill/>
        <a:ln>
          <a:noFill/>
        </a:ln>
      </dgm:spPr>
      <dgm:t>
        <a:bodyPr/>
        <a:lstStyle/>
        <a:p>
          <a:pPr algn="just"/>
          <a:r>
            <a:rPr lang="ru-RU" sz="1800" smtClean="0">
              <a:solidFill>
                <a:schemeClr val="tx2"/>
              </a:solidFill>
              <a:latin typeface="Cambria" pitchFamily="18" charset="0"/>
            </a:rPr>
            <a:t>сектор транспорта (и логистики), чем дальше, тем шире и глубже интернационализируется;</a:t>
          </a:r>
          <a:endParaRPr lang="en-US" sz="1800" dirty="0">
            <a:latin typeface="Cambria" pitchFamily="18" charset="0"/>
          </a:endParaRPr>
        </a:p>
      </dgm:t>
    </dgm:pt>
    <dgm:pt modelId="{A5FF86B3-C4AF-4587-9C48-097D4A9F3DD6}" type="parTrans" cxnId="{F3E85E27-08AC-4EED-B1EB-C194755418AB}">
      <dgm:prSet/>
      <dgm:spPr/>
      <dgm:t>
        <a:bodyPr/>
        <a:lstStyle/>
        <a:p>
          <a:endParaRPr lang="en-US">
            <a:latin typeface="Cambria" pitchFamily="18" charset="0"/>
          </a:endParaRPr>
        </a:p>
      </dgm:t>
    </dgm:pt>
    <dgm:pt modelId="{6789406B-08BD-4816-82A2-DAE205E62832}" type="sibTrans" cxnId="{F3E85E27-08AC-4EED-B1EB-C194755418AB}">
      <dgm:prSet/>
      <dgm:spPr/>
      <dgm:t>
        <a:bodyPr/>
        <a:lstStyle/>
        <a:p>
          <a:endParaRPr lang="en-US">
            <a:latin typeface="Cambria" pitchFamily="18" charset="0"/>
          </a:endParaRPr>
        </a:p>
      </dgm:t>
    </dgm:pt>
    <dgm:pt modelId="{C75A1CC4-4A0F-49B7-A3C8-0ADF1BA977E8}">
      <dgm:prSet/>
      <dgm:spPr/>
      <dgm:t>
        <a:bodyPr/>
        <a:lstStyle/>
        <a:p>
          <a:r>
            <a:rPr lang="ru-RU" dirty="0" smtClean="0">
              <a:latin typeface="Cambria" pitchFamily="18" charset="0"/>
            </a:rPr>
            <a:t>5.</a:t>
          </a:r>
          <a:endParaRPr lang="en-US" dirty="0">
            <a:latin typeface="Cambria" pitchFamily="18" charset="0"/>
          </a:endParaRPr>
        </a:p>
      </dgm:t>
    </dgm:pt>
    <dgm:pt modelId="{FCEF0CCD-2AAB-4543-A227-E1E4B114F545}" type="parTrans" cxnId="{48A15DB0-0B52-4869-AA9F-51B5E03C5EBB}">
      <dgm:prSet/>
      <dgm:spPr/>
      <dgm:t>
        <a:bodyPr/>
        <a:lstStyle/>
        <a:p>
          <a:endParaRPr lang="en-US">
            <a:latin typeface="Cambria" pitchFamily="18" charset="0"/>
          </a:endParaRPr>
        </a:p>
      </dgm:t>
    </dgm:pt>
    <dgm:pt modelId="{D908B580-0910-466E-BC43-79D1E0629584}" type="sibTrans" cxnId="{48A15DB0-0B52-4869-AA9F-51B5E03C5EBB}">
      <dgm:prSet/>
      <dgm:spPr/>
      <dgm:t>
        <a:bodyPr/>
        <a:lstStyle/>
        <a:p>
          <a:endParaRPr lang="en-US">
            <a:latin typeface="Cambria" pitchFamily="18" charset="0"/>
          </a:endParaRPr>
        </a:p>
      </dgm:t>
    </dgm:pt>
    <dgm:pt modelId="{31344B3F-AB54-4A5B-9688-AC6F3A32B160}">
      <dgm:prSet custT="1"/>
      <dgm:spPr>
        <a:noFill/>
        <a:ln>
          <a:noFill/>
        </a:ln>
      </dgm:spPr>
      <dgm:t>
        <a:bodyPr/>
        <a:lstStyle/>
        <a:p>
          <a:r>
            <a:rPr lang="ru-RU" sz="1800" dirty="0" smtClean="0">
              <a:solidFill>
                <a:schemeClr val="tx2"/>
              </a:solidFill>
              <a:latin typeface="Cambria" pitchFamily="18" charset="0"/>
            </a:rPr>
            <a:t> развитие </a:t>
          </a:r>
          <a:r>
            <a:rPr lang="ru-RU" sz="1800" dirty="0" err="1" smtClean="0">
              <a:solidFill>
                <a:schemeClr val="tx2"/>
              </a:solidFill>
              <a:latin typeface="Cambria" pitchFamily="18" charset="0"/>
            </a:rPr>
            <a:t>регулярного-интермодального</a:t>
          </a:r>
          <a:r>
            <a:rPr lang="ru-RU" sz="1800" dirty="0" smtClean="0">
              <a:solidFill>
                <a:schemeClr val="tx2"/>
              </a:solidFill>
              <a:latin typeface="Cambria" pitchFamily="18" charset="0"/>
            </a:rPr>
            <a:t>                                                                                    вида транспорта, расширяя географию                                                                          перевозок, улучшая качества услуг. </a:t>
          </a:r>
          <a:endParaRPr lang="en-US" sz="1800" dirty="0">
            <a:latin typeface="Cambria" pitchFamily="18" charset="0"/>
          </a:endParaRPr>
        </a:p>
      </dgm:t>
    </dgm:pt>
    <dgm:pt modelId="{E2341BC6-EE4F-4717-9D18-14B21ACA476F}" type="parTrans" cxnId="{8366E4F4-08A8-4D3F-95DB-6D473F01E721}">
      <dgm:prSet/>
      <dgm:spPr/>
      <dgm:t>
        <a:bodyPr/>
        <a:lstStyle/>
        <a:p>
          <a:endParaRPr lang="en-US">
            <a:latin typeface="Cambria" pitchFamily="18" charset="0"/>
          </a:endParaRPr>
        </a:p>
      </dgm:t>
    </dgm:pt>
    <dgm:pt modelId="{21A66D19-05A5-475B-9D41-CE620EE58464}" type="sibTrans" cxnId="{8366E4F4-08A8-4D3F-95DB-6D473F01E721}">
      <dgm:prSet/>
      <dgm:spPr/>
      <dgm:t>
        <a:bodyPr/>
        <a:lstStyle/>
        <a:p>
          <a:endParaRPr lang="en-US">
            <a:latin typeface="Cambria" pitchFamily="18" charset="0"/>
          </a:endParaRPr>
        </a:p>
      </dgm:t>
    </dgm:pt>
    <dgm:pt modelId="{EAA22D81-3763-45A1-9E3C-2CF19CBFF5A6}" type="pres">
      <dgm:prSet presAssocID="{83CE87D8-FAC3-4C90-90FC-FE172C39607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2429233-700B-4922-9E31-D2192EF60BBA}" type="pres">
      <dgm:prSet presAssocID="{AE737CA2-DC23-45DA-8108-B5EC4073C5C4}" presName="composite" presStyleCnt="0"/>
      <dgm:spPr/>
      <dgm:t>
        <a:bodyPr/>
        <a:lstStyle/>
        <a:p>
          <a:endParaRPr lang="en-US"/>
        </a:p>
      </dgm:t>
    </dgm:pt>
    <dgm:pt modelId="{775DA2C3-E8A0-48E3-8E15-8B760BA3E34D}" type="pres">
      <dgm:prSet presAssocID="{AE737CA2-DC23-45DA-8108-B5EC4073C5C4}" presName="parentText" presStyleLbl="alignNode1" presStyleIdx="0" presStyleCnt="5" custScaleY="11751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9C3082-6A0B-4EDA-A562-4D598077288D}" type="pres">
      <dgm:prSet presAssocID="{AE737CA2-DC23-45DA-8108-B5EC4073C5C4}" presName="descendantText" presStyleLbl="alignAcc1" presStyleIdx="0" presStyleCnt="5" custScaleX="95374" custScaleY="127012" custLinFactNeighborX="-3375" custLinFactNeighborY="2944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AE0D7B-443F-4667-B246-BDA64DCD35D0}" type="pres">
      <dgm:prSet presAssocID="{B81F3EA8-700B-4514-ABB4-14B73A617827}" presName="sp" presStyleCnt="0"/>
      <dgm:spPr/>
      <dgm:t>
        <a:bodyPr/>
        <a:lstStyle/>
        <a:p>
          <a:endParaRPr lang="en-US"/>
        </a:p>
      </dgm:t>
    </dgm:pt>
    <dgm:pt modelId="{6736C272-00F7-4097-AC65-395D06852FC9}" type="pres">
      <dgm:prSet presAssocID="{97DD30EC-43E9-4A50-88D6-9CEC3411347C}" presName="composite" presStyleCnt="0"/>
      <dgm:spPr/>
      <dgm:t>
        <a:bodyPr/>
        <a:lstStyle/>
        <a:p>
          <a:endParaRPr lang="en-US"/>
        </a:p>
      </dgm:t>
    </dgm:pt>
    <dgm:pt modelId="{F5A5E2D2-3181-4242-B3B6-14C5801431B5}" type="pres">
      <dgm:prSet presAssocID="{97DD30EC-43E9-4A50-88D6-9CEC3411347C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B7B995-609D-4E24-B56F-0678A14CE438}" type="pres">
      <dgm:prSet presAssocID="{97DD30EC-43E9-4A50-88D6-9CEC3411347C}" presName="descendantText" presStyleLbl="alignAcc1" presStyleIdx="1" presStyleCnt="5" custScaleX="93767" custLinFactNeighborX="-4188" custLinFactNeighborY="313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5D52F4-2E94-45BF-A02A-938ED8F16326}" type="pres">
      <dgm:prSet presAssocID="{5F088941-809C-45B8-B6E1-34276336CCBB}" presName="sp" presStyleCnt="0"/>
      <dgm:spPr/>
      <dgm:t>
        <a:bodyPr/>
        <a:lstStyle/>
        <a:p>
          <a:endParaRPr lang="en-US"/>
        </a:p>
      </dgm:t>
    </dgm:pt>
    <dgm:pt modelId="{EFC17FEB-0D47-4EE7-A5BF-27C766D8A85C}" type="pres">
      <dgm:prSet presAssocID="{98A49D93-17A3-4882-9FDC-8E7157A976A5}" presName="composite" presStyleCnt="0"/>
      <dgm:spPr/>
      <dgm:t>
        <a:bodyPr/>
        <a:lstStyle/>
        <a:p>
          <a:endParaRPr lang="en-US"/>
        </a:p>
      </dgm:t>
    </dgm:pt>
    <dgm:pt modelId="{59275EF8-ECAE-4201-AA34-DB4E07832C8D}" type="pres">
      <dgm:prSet presAssocID="{98A49D93-17A3-4882-9FDC-8E7157A976A5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19E68F-24D7-464F-AD5B-CC131805B487}" type="pres">
      <dgm:prSet presAssocID="{98A49D93-17A3-4882-9FDC-8E7157A976A5}" presName="descendantText" presStyleLbl="alignAcc1" presStyleIdx="2" presStyleCnt="5" custScaleX="94906" custLinFactNeighborX="-3681" custLinFactNeighborY="-25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99EAF7-32BA-4722-8186-1C7731E42116}" type="pres">
      <dgm:prSet presAssocID="{5B69F29C-DC2D-4C12-A737-3E5AD608B8BA}" presName="sp" presStyleCnt="0"/>
      <dgm:spPr/>
      <dgm:t>
        <a:bodyPr/>
        <a:lstStyle/>
        <a:p>
          <a:endParaRPr lang="en-US"/>
        </a:p>
      </dgm:t>
    </dgm:pt>
    <dgm:pt modelId="{695E341F-2F8F-49D3-BA06-0DB36CC2852B}" type="pres">
      <dgm:prSet presAssocID="{FC305BC7-A0EB-4A8A-B457-F9E29078ACB4}" presName="composite" presStyleCnt="0"/>
      <dgm:spPr/>
      <dgm:t>
        <a:bodyPr/>
        <a:lstStyle/>
        <a:p>
          <a:endParaRPr lang="en-US"/>
        </a:p>
      </dgm:t>
    </dgm:pt>
    <dgm:pt modelId="{D766820D-F35D-4039-99CD-DEC712A413BF}" type="pres">
      <dgm:prSet presAssocID="{FC305BC7-A0EB-4A8A-B457-F9E29078ACB4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4CBF2D-E5C0-47F9-AB29-63E2DD1F2441}" type="pres">
      <dgm:prSet presAssocID="{FC305BC7-A0EB-4A8A-B457-F9E29078ACB4}" presName="descendantText" presStyleLbl="alignAcc1" presStyleIdx="3" presStyleCnt="5" custScaleX="94104" custLinFactNeighborX="-3990" custLinFactNeighborY="-70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B8A79E-266F-4344-896A-1B5B8EED7413}" type="pres">
      <dgm:prSet presAssocID="{DE743E24-9A9D-4897-A090-C368D1B0D56B}" presName="sp" presStyleCnt="0"/>
      <dgm:spPr/>
      <dgm:t>
        <a:bodyPr/>
        <a:lstStyle/>
        <a:p>
          <a:endParaRPr lang="en-US"/>
        </a:p>
      </dgm:t>
    </dgm:pt>
    <dgm:pt modelId="{4070CECD-E789-4265-B1E6-8BFC5AF0CA7B}" type="pres">
      <dgm:prSet presAssocID="{C75A1CC4-4A0F-49B7-A3C8-0ADF1BA977E8}" presName="composite" presStyleCnt="0"/>
      <dgm:spPr/>
      <dgm:t>
        <a:bodyPr/>
        <a:lstStyle/>
        <a:p>
          <a:endParaRPr lang="en-US"/>
        </a:p>
      </dgm:t>
    </dgm:pt>
    <dgm:pt modelId="{14070D34-2138-4EFD-90F5-A76B113C4515}" type="pres">
      <dgm:prSet presAssocID="{C75A1CC4-4A0F-49B7-A3C8-0ADF1BA977E8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5A3556-E9F5-433F-85CC-AE2741FF18DC}" type="pres">
      <dgm:prSet presAssocID="{C75A1CC4-4A0F-49B7-A3C8-0ADF1BA977E8}" presName="descendantText" presStyleLbl="alignAcc1" presStyleIdx="4" presStyleCnt="5" custScaleX="101950" custLinFactNeighborX="0" custLinFactNeighborY="-189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642FE55-7391-43E2-BF62-4EBF74B0C627}" type="presOf" srcId="{C75A1CC4-4A0F-49B7-A3C8-0ADF1BA977E8}" destId="{14070D34-2138-4EFD-90F5-A76B113C4515}" srcOrd="0" destOrd="0" presId="urn:microsoft.com/office/officeart/2005/8/layout/chevron2"/>
    <dgm:cxn modelId="{EF3BC73A-723E-4E72-8DE1-227FD8450311}" srcId="{83CE87D8-FAC3-4C90-90FC-FE172C396073}" destId="{AE737CA2-DC23-45DA-8108-B5EC4073C5C4}" srcOrd="0" destOrd="0" parTransId="{277CA4C0-95BC-4A83-88D6-4C88607E0132}" sibTransId="{B81F3EA8-700B-4514-ABB4-14B73A617827}"/>
    <dgm:cxn modelId="{891B44AE-0284-4F4A-AEB5-B6BD1AEF3ED6}" type="presOf" srcId="{FC305BC7-A0EB-4A8A-B457-F9E29078ACB4}" destId="{D766820D-F35D-4039-99CD-DEC712A413BF}" srcOrd="0" destOrd="0" presId="urn:microsoft.com/office/officeart/2005/8/layout/chevron2"/>
    <dgm:cxn modelId="{645CB290-CCE3-4C60-8B69-DE4F747FF79E}" srcId="{83CE87D8-FAC3-4C90-90FC-FE172C396073}" destId="{98A49D93-17A3-4882-9FDC-8E7157A976A5}" srcOrd="2" destOrd="0" parTransId="{28301BCC-3680-4717-9495-DC112D5EC828}" sibTransId="{5B69F29C-DC2D-4C12-A737-3E5AD608B8BA}"/>
    <dgm:cxn modelId="{FF81AE72-EBD6-4087-8CDA-1AD1F1ED5384}" srcId="{98A49D93-17A3-4882-9FDC-8E7157A976A5}" destId="{EA539697-D1AB-4745-BA00-93E63DDCBC22}" srcOrd="0" destOrd="0" parTransId="{B69410E0-429B-474C-8E60-AA157911A243}" sibTransId="{B2FFC27F-817B-4169-8F4D-7BAA12768070}"/>
    <dgm:cxn modelId="{57E40AF3-24D0-42DD-BD8A-EB5E845226DE}" type="presOf" srcId="{DD2928C8-756D-4197-8FC9-DAE8A749A74E}" destId="{369C3082-6A0B-4EDA-A562-4D598077288D}" srcOrd="0" destOrd="0" presId="urn:microsoft.com/office/officeart/2005/8/layout/chevron2"/>
    <dgm:cxn modelId="{E20BC90F-B48C-40D2-9144-0F55C111F69E}" type="presOf" srcId="{83CE87D8-FAC3-4C90-90FC-FE172C396073}" destId="{EAA22D81-3763-45A1-9E3C-2CF19CBFF5A6}" srcOrd="0" destOrd="0" presId="urn:microsoft.com/office/officeart/2005/8/layout/chevron2"/>
    <dgm:cxn modelId="{8366E4F4-08A8-4D3F-95DB-6D473F01E721}" srcId="{C75A1CC4-4A0F-49B7-A3C8-0ADF1BA977E8}" destId="{31344B3F-AB54-4A5B-9688-AC6F3A32B160}" srcOrd="0" destOrd="0" parTransId="{E2341BC6-EE4F-4717-9D18-14B21ACA476F}" sibTransId="{21A66D19-05A5-475B-9D41-CE620EE58464}"/>
    <dgm:cxn modelId="{6C1567F8-9BE2-47D2-BE96-C44567DF7913}" type="presOf" srcId="{97DD30EC-43E9-4A50-88D6-9CEC3411347C}" destId="{F5A5E2D2-3181-4242-B3B6-14C5801431B5}" srcOrd="0" destOrd="0" presId="urn:microsoft.com/office/officeart/2005/8/layout/chevron2"/>
    <dgm:cxn modelId="{33DA6DDB-D6AA-4B95-BFD7-01B627DBB425}" srcId="{FC305BC7-A0EB-4A8A-B457-F9E29078ACB4}" destId="{0F5FE7AC-5AA2-4034-9ED3-BAF944F146F4}" srcOrd="0" destOrd="0" parTransId="{CDF2BA44-0936-48EF-A320-21C531F6D05D}" sibTransId="{E5C23B75-8E02-4C2B-B494-FA87CDB701B1}"/>
    <dgm:cxn modelId="{F3E85E27-08AC-4EED-B1EB-C194755418AB}" srcId="{97DD30EC-43E9-4A50-88D6-9CEC3411347C}" destId="{DEA79FC9-17E8-4269-8C56-0504DEB8E36C}" srcOrd="0" destOrd="0" parTransId="{A5FF86B3-C4AF-4587-9C48-097D4A9F3DD6}" sibTransId="{6789406B-08BD-4816-82A2-DAE205E62832}"/>
    <dgm:cxn modelId="{1B8C3077-B413-42B5-B494-8BB18D914078}" type="presOf" srcId="{31344B3F-AB54-4A5B-9688-AC6F3A32B160}" destId="{2E5A3556-E9F5-433F-85CC-AE2741FF18DC}" srcOrd="0" destOrd="0" presId="urn:microsoft.com/office/officeart/2005/8/layout/chevron2"/>
    <dgm:cxn modelId="{F64CD90F-53E9-4A66-9303-FA8230E32113}" type="presOf" srcId="{AE737CA2-DC23-45DA-8108-B5EC4073C5C4}" destId="{775DA2C3-E8A0-48E3-8E15-8B760BA3E34D}" srcOrd="0" destOrd="0" presId="urn:microsoft.com/office/officeart/2005/8/layout/chevron2"/>
    <dgm:cxn modelId="{8A39F272-EE15-4385-BA71-F4E4CF155958}" type="presOf" srcId="{DEA79FC9-17E8-4269-8C56-0504DEB8E36C}" destId="{61B7B995-609D-4E24-B56F-0678A14CE438}" srcOrd="0" destOrd="0" presId="urn:microsoft.com/office/officeart/2005/8/layout/chevron2"/>
    <dgm:cxn modelId="{48A15DB0-0B52-4869-AA9F-51B5E03C5EBB}" srcId="{83CE87D8-FAC3-4C90-90FC-FE172C396073}" destId="{C75A1CC4-4A0F-49B7-A3C8-0ADF1BA977E8}" srcOrd="4" destOrd="0" parTransId="{FCEF0CCD-2AAB-4543-A227-E1E4B114F545}" sibTransId="{D908B580-0910-466E-BC43-79D1E0629584}"/>
    <dgm:cxn modelId="{12DFEB15-105C-43C7-87EF-BEB21A869FB7}" type="presOf" srcId="{EA539697-D1AB-4745-BA00-93E63DDCBC22}" destId="{4019E68F-24D7-464F-AD5B-CC131805B487}" srcOrd="0" destOrd="0" presId="urn:microsoft.com/office/officeart/2005/8/layout/chevron2"/>
    <dgm:cxn modelId="{6746C387-6D38-4A03-9321-AFBFF4562D7C}" type="presOf" srcId="{0F5FE7AC-5AA2-4034-9ED3-BAF944F146F4}" destId="{EE4CBF2D-E5C0-47F9-AB29-63E2DD1F2441}" srcOrd="0" destOrd="0" presId="urn:microsoft.com/office/officeart/2005/8/layout/chevron2"/>
    <dgm:cxn modelId="{67426D2D-5E0E-48F7-986A-06D9C94F6F97}" type="presOf" srcId="{98A49D93-17A3-4882-9FDC-8E7157A976A5}" destId="{59275EF8-ECAE-4201-AA34-DB4E07832C8D}" srcOrd="0" destOrd="0" presId="urn:microsoft.com/office/officeart/2005/8/layout/chevron2"/>
    <dgm:cxn modelId="{82CA9530-4DA0-4B8F-9E10-E9E4BA86F686}" srcId="{83CE87D8-FAC3-4C90-90FC-FE172C396073}" destId="{FC305BC7-A0EB-4A8A-B457-F9E29078ACB4}" srcOrd="3" destOrd="0" parTransId="{B02D8CB1-3F63-488B-98AD-2FEF6AE86FA3}" sibTransId="{DE743E24-9A9D-4897-A090-C368D1B0D56B}"/>
    <dgm:cxn modelId="{B45927A8-719D-44C8-81A4-8C8A49B8052A}" srcId="{AE737CA2-DC23-45DA-8108-B5EC4073C5C4}" destId="{DD2928C8-756D-4197-8FC9-DAE8A749A74E}" srcOrd="0" destOrd="0" parTransId="{BAC57D15-CFC0-4F44-B283-1DC3AB98A86B}" sibTransId="{08C468F6-0655-48C9-9502-6BB38E206328}"/>
    <dgm:cxn modelId="{C7B97D94-9B20-4096-844E-47AAF2BD1030}" srcId="{83CE87D8-FAC3-4C90-90FC-FE172C396073}" destId="{97DD30EC-43E9-4A50-88D6-9CEC3411347C}" srcOrd="1" destOrd="0" parTransId="{A99DC5D2-D098-4525-8F67-A090EC9D832E}" sibTransId="{5F088941-809C-45B8-B6E1-34276336CCBB}"/>
    <dgm:cxn modelId="{EB1913C0-88EB-4DCA-921A-F9098F40D415}" type="presParOf" srcId="{EAA22D81-3763-45A1-9E3C-2CF19CBFF5A6}" destId="{72429233-700B-4922-9E31-D2192EF60BBA}" srcOrd="0" destOrd="0" presId="urn:microsoft.com/office/officeart/2005/8/layout/chevron2"/>
    <dgm:cxn modelId="{2AD6ADB1-456C-4503-BFC3-EAE4774A2DD9}" type="presParOf" srcId="{72429233-700B-4922-9E31-D2192EF60BBA}" destId="{775DA2C3-E8A0-48E3-8E15-8B760BA3E34D}" srcOrd="0" destOrd="0" presId="urn:microsoft.com/office/officeart/2005/8/layout/chevron2"/>
    <dgm:cxn modelId="{0DD399E8-94BD-4780-88B7-E47252ECFA90}" type="presParOf" srcId="{72429233-700B-4922-9E31-D2192EF60BBA}" destId="{369C3082-6A0B-4EDA-A562-4D598077288D}" srcOrd="1" destOrd="0" presId="urn:microsoft.com/office/officeart/2005/8/layout/chevron2"/>
    <dgm:cxn modelId="{4B775F39-D8A4-4B13-96F9-ED468D4B8A9F}" type="presParOf" srcId="{EAA22D81-3763-45A1-9E3C-2CF19CBFF5A6}" destId="{CCAE0D7B-443F-4667-B246-BDA64DCD35D0}" srcOrd="1" destOrd="0" presId="urn:microsoft.com/office/officeart/2005/8/layout/chevron2"/>
    <dgm:cxn modelId="{66A7B774-DD6E-4B6A-BF4A-7C366C8856E2}" type="presParOf" srcId="{EAA22D81-3763-45A1-9E3C-2CF19CBFF5A6}" destId="{6736C272-00F7-4097-AC65-395D06852FC9}" srcOrd="2" destOrd="0" presId="urn:microsoft.com/office/officeart/2005/8/layout/chevron2"/>
    <dgm:cxn modelId="{4D8BE1DB-0A16-4819-893A-DB333B218D51}" type="presParOf" srcId="{6736C272-00F7-4097-AC65-395D06852FC9}" destId="{F5A5E2D2-3181-4242-B3B6-14C5801431B5}" srcOrd="0" destOrd="0" presId="urn:microsoft.com/office/officeart/2005/8/layout/chevron2"/>
    <dgm:cxn modelId="{7E7422FF-822C-460C-881C-16F76FBCD7C2}" type="presParOf" srcId="{6736C272-00F7-4097-AC65-395D06852FC9}" destId="{61B7B995-609D-4E24-B56F-0678A14CE438}" srcOrd="1" destOrd="0" presId="urn:microsoft.com/office/officeart/2005/8/layout/chevron2"/>
    <dgm:cxn modelId="{BA787623-2C66-480C-B23A-965343B216BE}" type="presParOf" srcId="{EAA22D81-3763-45A1-9E3C-2CF19CBFF5A6}" destId="{2A5D52F4-2E94-45BF-A02A-938ED8F16326}" srcOrd="3" destOrd="0" presId="urn:microsoft.com/office/officeart/2005/8/layout/chevron2"/>
    <dgm:cxn modelId="{097B6BBE-BA41-457E-A1DB-E2402D64C47F}" type="presParOf" srcId="{EAA22D81-3763-45A1-9E3C-2CF19CBFF5A6}" destId="{EFC17FEB-0D47-4EE7-A5BF-27C766D8A85C}" srcOrd="4" destOrd="0" presId="urn:microsoft.com/office/officeart/2005/8/layout/chevron2"/>
    <dgm:cxn modelId="{76AD0BE1-7AA7-4518-887C-BFB111ECC778}" type="presParOf" srcId="{EFC17FEB-0D47-4EE7-A5BF-27C766D8A85C}" destId="{59275EF8-ECAE-4201-AA34-DB4E07832C8D}" srcOrd="0" destOrd="0" presId="urn:microsoft.com/office/officeart/2005/8/layout/chevron2"/>
    <dgm:cxn modelId="{2373B727-A3AC-4A59-88EB-5FFCF1433F1D}" type="presParOf" srcId="{EFC17FEB-0D47-4EE7-A5BF-27C766D8A85C}" destId="{4019E68F-24D7-464F-AD5B-CC131805B487}" srcOrd="1" destOrd="0" presId="urn:microsoft.com/office/officeart/2005/8/layout/chevron2"/>
    <dgm:cxn modelId="{8A61F7A2-25EA-454B-813D-ECCC3EEB908E}" type="presParOf" srcId="{EAA22D81-3763-45A1-9E3C-2CF19CBFF5A6}" destId="{8799EAF7-32BA-4722-8186-1C7731E42116}" srcOrd="5" destOrd="0" presId="urn:microsoft.com/office/officeart/2005/8/layout/chevron2"/>
    <dgm:cxn modelId="{FC0521D5-E9B1-4C12-8AF5-D71E3DB5370E}" type="presParOf" srcId="{EAA22D81-3763-45A1-9E3C-2CF19CBFF5A6}" destId="{695E341F-2F8F-49D3-BA06-0DB36CC2852B}" srcOrd="6" destOrd="0" presId="urn:microsoft.com/office/officeart/2005/8/layout/chevron2"/>
    <dgm:cxn modelId="{E3B69AA6-27A3-4EAE-BB35-5B1F7EC1D14D}" type="presParOf" srcId="{695E341F-2F8F-49D3-BA06-0DB36CC2852B}" destId="{D766820D-F35D-4039-99CD-DEC712A413BF}" srcOrd="0" destOrd="0" presId="urn:microsoft.com/office/officeart/2005/8/layout/chevron2"/>
    <dgm:cxn modelId="{B6105E8F-BB71-4B44-8BBD-1283273BF346}" type="presParOf" srcId="{695E341F-2F8F-49D3-BA06-0DB36CC2852B}" destId="{EE4CBF2D-E5C0-47F9-AB29-63E2DD1F2441}" srcOrd="1" destOrd="0" presId="urn:microsoft.com/office/officeart/2005/8/layout/chevron2"/>
    <dgm:cxn modelId="{3C339087-2C1F-4830-9A10-516A825196F7}" type="presParOf" srcId="{EAA22D81-3763-45A1-9E3C-2CF19CBFF5A6}" destId="{0AB8A79E-266F-4344-896A-1B5B8EED7413}" srcOrd="7" destOrd="0" presId="urn:microsoft.com/office/officeart/2005/8/layout/chevron2"/>
    <dgm:cxn modelId="{CEA11FD4-6C67-4FAA-AFD7-F2DF68BD880E}" type="presParOf" srcId="{EAA22D81-3763-45A1-9E3C-2CF19CBFF5A6}" destId="{4070CECD-E789-4265-B1E6-8BFC5AF0CA7B}" srcOrd="8" destOrd="0" presId="urn:microsoft.com/office/officeart/2005/8/layout/chevron2"/>
    <dgm:cxn modelId="{356C6A42-1C10-4A0E-B634-8FAB68136705}" type="presParOf" srcId="{4070CECD-E789-4265-B1E6-8BFC5AF0CA7B}" destId="{14070D34-2138-4EFD-90F5-A76B113C4515}" srcOrd="0" destOrd="0" presId="urn:microsoft.com/office/officeart/2005/8/layout/chevron2"/>
    <dgm:cxn modelId="{F69363C6-488D-424C-B977-7128A2736DA8}" type="presParOf" srcId="{4070CECD-E789-4265-B1E6-8BFC5AF0CA7B}" destId="{2E5A3556-E9F5-433F-85CC-AE2741FF18D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8E4D83B-91FD-4260-A8F1-9FDB40A99A6E}">
      <dsp:nvSpPr>
        <dsp:cNvPr id="0" name=""/>
        <dsp:cNvSpPr/>
      </dsp:nvSpPr>
      <dsp:spPr>
        <a:xfrm rot="5400000">
          <a:off x="-179784" y="338092"/>
          <a:ext cx="1198563" cy="838994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 rot="5400000">
        <a:off x="-179784" y="338092"/>
        <a:ext cx="1198563" cy="838994"/>
      </dsp:txXfrm>
    </dsp:sp>
    <dsp:sp modelId="{B7B25C6D-98E2-4222-9C90-F69BD6CA4145}">
      <dsp:nvSpPr>
        <dsp:cNvPr id="0" name=""/>
        <dsp:cNvSpPr/>
      </dsp:nvSpPr>
      <dsp:spPr>
        <a:xfrm rot="5400000">
          <a:off x="4230872" y="-3389145"/>
          <a:ext cx="1090217" cy="787397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noProof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Конкурентоспособный продукт возможность перевозки меньше </a:t>
          </a:r>
          <a:r>
            <a:rPr lang="en-US" sz="2400" b="1" kern="1200" noProof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~</a:t>
          </a:r>
          <a:r>
            <a:rPr lang="ru-RU" sz="2400" b="1" kern="1200" noProof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30%</a:t>
          </a:r>
          <a:r>
            <a:rPr lang="en-US" sz="2400" b="1" kern="1200" noProof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, </a:t>
          </a:r>
          <a:r>
            <a:rPr lang="ru-RU" sz="2400" b="1" kern="1200" noProof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по сравнению с автотранспортом </a:t>
          </a:r>
          <a:endParaRPr lang="en-US" sz="2400" b="1" kern="1200" noProof="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sp:txBody>
      <dsp:txXfrm rot="5400000">
        <a:off x="4230872" y="-3389145"/>
        <a:ext cx="1090217" cy="7873973"/>
      </dsp:txXfrm>
    </dsp:sp>
    <dsp:sp modelId="{901784AF-30D7-4FD2-A8E3-3E9702C85D9F}">
      <dsp:nvSpPr>
        <dsp:cNvPr id="0" name=""/>
        <dsp:cNvSpPr/>
      </dsp:nvSpPr>
      <dsp:spPr>
        <a:xfrm rot="5400000">
          <a:off x="-179784" y="1401560"/>
          <a:ext cx="1198563" cy="838994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 rot="5400000">
        <a:off x="-179784" y="1401560"/>
        <a:ext cx="1198563" cy="838994"/>
      </dsp:txXfrm>
    </dsp:sp>
    <dsp:sp modelId="{543B4300-3DBB-45A4-817F-BA285839CC6C}">
      <dsp:nvSpPr>
        <dsp:cNvPr id="0" name=""/>
        <dsp:cNvSpPr/>
      </dsp:nvSpPr>
      <dsp:spPr>
        <a:xfrm rot="5400000">
          <a:off x="4386448" y="-2325677"/>
          <a:ext cx="779066" cy="787397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Гарантия доставки ,,точно в срок</a:t>
          </a:r>
          <a:r>
            <a:rPr lang="en-US" sz="28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”</a:t>
          </a:r>
          <a:endParaRPr lang="en-US" sz="2800" b="1" kern="120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sp:txBody>
      <dsp:txXfrm rot="5400000">
        <a:off x="4386448" y="-2325677"/>
        <a:ext cx="779066" cy="7873973"/>
      </dsp:txXfrm>
    </dsp:sp>
    <dsp:sp modelId="{18310AD0-F32F-499A-A1F0-1C82A24F52D0}">
      <dsp:nvSpPr>
        <dsp:cNvPr id="0" name=""/>
        <dsp:cNvSpPr/>
      </dsp:nvSpPr>
      <dsp:spPr>
        <a:xfrm rot="5400000">
          <a:off x="-179784" y="2465027"/>
          <a:ext cx="1198563" cy="838994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 rot="5400000">
        <a:off x="-179784" y="2465027"/>
        <a:ext cx="1198563" cy="838994"/>
      </dsp:txXfrm>
    </dsp:sp>
    <dsp:sp modelId="{C6D52E90-F2DB-405D-A2E6-5E10B5BDA6FA}">
      <dsp:nvSpPr>
        <dsp:cNvPr id="0" name=""/>
        <dsp:cNvSpPr/>
      </dsp:nvSpPr>
      <dsp:spPr>
        <a:xfrm rot="5400000">
          <a:off x="4386448" y="-1261595"/>
          <a:ext cx="779066" cy="787397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Регулярное</a:t>
          </a: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 </a:t>
          </a:r>
          <a:r>
            <a:rPr lang="ru-RU" sz="28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курсирование поезда</a:t>
          </a:r>
          <a:endParaRPr lang="en-US" sz="2800" b="1" kern="120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sp:txBody>
      <dsp:txXfrm rot="5400000">
        <a:off x="4386448" y="-1261595"/>
        <a:ext cx="779066" cy="7873973"/>
      </dsp:txXfrm>
    </dsp:sp>
    <dsp:sp modelId="{6939FF1F-2C93-4B14-BD9D-7AB02EA5D0DD}">
      <dsp:nvSpPr>
        <dsp:cNvPr id="0" name=""/>
        <dsp:cNvSpPr/>
      </dsp:nvSpPr>
      <dsp:spPr>
        <a:xfrm rot="5400000">
          <a:off x="-281045" y="3629755"/>
          <a:ext cx="1401084" cy="838994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 rot="5400000">
        <a:off x="-281045" y="3629755"/>
        <a:ext cx="1401084" cy="838994"/>
      </dsp:txXfrm>
    </dsp:sp>
    <dsp:sp modelId="{8FDAF59D-F326-4B07-8930-BD6AAA4E89F1}">
      <dsp:nvSpPr>
        <dsp:cNvPr id="0" name=""/>
        <dsp:cNvSpPr/>
      </dsp:nvSpPr>
      <dsp:spPr>
        <a:xfrm rot="5400000">
          <a:off x="4301323" y="-97482"/>
          <a:ext cx="949315" cy="787397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Известный, проверенный продукт на транспортом рынке</a:t>
          </a:r>
          <a:endParaRPr lang="en-US" sz="2800" b="1" kern="120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sp:txBody>
      <dsp:txXfrm rot="5400000">
        <a:off x="4301323" y="-97482"/>
        <a:ext cx="949315" cy="787397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8E4D83B-91FD-4260-A8F1-9FDB40A99A6E}">
      <dsp:nvSpPr>
        <dsp:cNvPr id="0" name=""/>
        <dsp:cNvSpPr/>
      </dsp:nvSpPr>
      <dsp:spPr>
        <a:xfrm rot="5400000">
          <a:off x="-231550" y="306993"/>
          <a:ext cx="1543671" cy="108057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>
            <a:latin typeface="Cambria" pitchFamily="18" charset="0"/>
          </a:endParaRPr>
        </a:p>
      </dsp:txBody>
      <dsp:txXfrm rot="5400000">
        <a:off x="-231550" y="306993"/>
        <a:ext cx="1543671" cy="1080570"/>
      </dsp:txXfrm>
    </dsp:sp>
    <dsp:sp modelId="{B7B25C6D-98E2-4222-9C90-F69BD6CA4145}">
      <dsp:nvSpPr>
        <dsp:cNvPr id="0" name=""/>
        <dsp:cNvSpPr/>
      </dsp:nvSpPr>
      <dsp:spPr>
        <a:xfrm rot="5400000">
          <a:off x="4211704" y="-3131134"/>
          <a:ext cx="1154105" cy="741637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noProof="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Интеграция новых участников и привлечение новых грузопотоков</a:t>
          </a:r>
          <a:endParaRPr lang="en-US" sz="2400" b="1" kern="1200" noProof="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sp:txBody>
      <dsp:txXfrm rot="5400000">
        <a:off x="4211704" y="-3131134"/>
        <a:ext cx="1154105" cy="7416373"/>
      </dsp:txXfrm>
    </dsp:sp>
    <dsp:sp modelId="{901784AF-30D7-4FD2-A8E3-3E9702C85D9F}">
      <dsp:nvSpPr>
        <dsp:cNvPr id="0" name=""/>
        <dsp:cNvSpPr/>
      </dsp:nvSpPr>
      <dsp:spPr>
        <a:xfrm rot="5400000">
          <a:off x="-231550" y="1671233"/>
          <a:ext cx="1543671" cy="108057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>
            <a:latin typeface="Cambria" pitchFamily="18" charset="0"/>
          </a:endParaRPr>
        </a:p>
      </dsp:txBody>
      <dsp:txXfrm rot="5400000">
        <a:off x="-231550" y="1671233"/>
        <a:ext cx="1543671" cy="1080570"/>
      </dsp:txXfrm>
    </dsp:sp>
    <dsp:sp modelId="{543B4300-3DBB-45A4-817F-BA285839CC6C}">
      <dsp:nvSpPr>
        <dsp:cNvPr id="0" name=""/>
        <dsp:cNvSpPr/>
      </dsp:nvSpPr>
      <dsp:spPr>
        <a:xfrm rot="5400000">
          <a:off x="4287063" y="-1766810"/>
          <a:ext cx="1003386" cy="741637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“VIKING TRAIN” </a:t>
          </a: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общий прайс-лист</a:t>
          </a:r>
          <a:endParaRPr lang="en-US" sz="2400" b="1" kern="120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sp:txBody>
      <dsp:txXfrm rot="5400000">
        <a:off x="4287063" y="-1766810"/>
        <a:ext cx="1003386" cy="7416373"/>
      </dsp:txXfrm>
    </dsp:sp>
    <dsp:sp modelId="{6939FF1F-2C93-4B14-BD9D-7AB02EA5D0DD}">
      <dsp:nvSpPr>
        <dsp:cNvPr id="0" name=""/>
        <dsp:cNvSpPr/>
      </dsp:nvSpPr>
      <dsp:spPr>
        <a:xfrm rot="5400000">
          <a:off x="-361967" y="3165890"/>
          <a:ext cx="1804505" cy="108057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>
            <a:latin typeface="Cambria" pitchFamily="18" charset="0"/>
          </a:endParaRPr>
        </a:p>
      </dsp:txBody>
      <dsp:txXfrm rot="5400000">
        <a:off x="-361967" y="3165890"/>
        <a:ext cx="1804505" cy="1080570"/>
      </dsp:txXfrm>
    </dsp:sp>
    <dsp:sp modelId="{8FDAF59D-F326-4B07-8930-BD6AAA4E89F1}">
      <dsp:nvSpPr>
        <dsp:cNvPr id="0" name=""/>
        <dsp:cNvSpPr/>
      </dsp:nvSpPr>
      <dsp:spPr>
        <a:xfrm rot="5400000">
          <a:off x="4177428" y="-272154"/>
          <a:ext cx="1222656" cy="741637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rPr>
            <a:t>Назначения операторов новых участников проекта </a:t>
          </a:r>
          <a:endParaRPr lang="en-US" sz="2400" b="1" kern="1200" dirty="0">
            <a:solidFill>
              <a:schemeClr val="tx2">
                <a:lumMod val="75000"/>
              </a:schemeClr>
            </a:solidFill>
            <a:latin typeface="Cambria" pitchFamily="18" charset="0"/>
          </a:endParaRPr>
        </a:p>
      </dsp:txBody>
      <dsp:txXfrm rot="5400000">
        <a:off x="4177428" y="-272154"/>
        <a:ext cx="1222656" cy="741637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75DA2C3-E8A0-48E3-8E15-8B760BA3E34D}">
      <dsp:nvSpPr>
        <dsp:cNvPr id="0" name=""/>
        <dsp:cNvSpPr/>
      </dsp:nvSpPr>
      <dsp:spPr>
        <a:xfrm rot="5400000">
          <a:off x="-280179" y="243803"/>
          <a:ext cx="1187761" cy="707536"/>
        </a:xfrm>
        <a:prstGeom prst="chevron">
          <a:avLst/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mbria" pitchFamily="18" charset="0"/>
            </a:rPr>
            <a:t>1.</a:t>
          </a:r>
          <a:endParaRPr lang="en-US" sz="2000" kern="1200" dirty="0">
            <a:latin typeface="Cambria" pitchFamily="18" charset="0"/>
          </a:endParaRPr>
        </a:p>
      </dsp:txBody>
      <dsp:txXfrm rot="5400000">
        <a:off x="-280179" y="243803"/>
        <a:ext cx="1187761" cy="707536"/>
      </dsp:txXfrm>
    </dsp:sp>
    <dsp:sp modelId="{369C3082-6A0B-4EDA-A562-4D598077288D}">
      <dsp:nvSpPr>
        <dsp:cNvPr id="0" name=""/>
        <dsp:cNvSpPr/>
      </dsp:nvSpPr>
      <dsp:spPr>
        <a:xfrm rot="5400000">
          <a:off x="4082228" y="-3305141"/>
          <a:ext cx="834466" cy="7838550"/>
        </a:xfrm>
        <a:prstGeom prst="round2Same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2"/>
              </a:solidFill>
              <a:latin typeface="Cambria" pitchFamily="18" charset="0"/>
            </a:rPr>
            <a:t>Литва стремится к сотрудничеству с Россией, Беларусью, Украиной, Казахстаном, Китаем и другими восточными странами при формировании глобальной </a:t>
          </a:r>
          <a:r>
            <a:rPr lang="ru-RU" sz="1800" kern="1200" dirty="0" err="1" smtClean="0">
              <a:solidFill>
                <a:schemeClr val="tx2"/>
              </a:solidFill>
              <a:latin typeface="Cambria" pitchFamily="18" charset="0"/>
            </a:rPr>
            <a:t>транспортно-логистической</a:t>
          </a:r>
          <a:r>
            <a:rPr lang="ru-RU" sz="1800" kern="1200" dirty="0" smtClean="0">
              <a:solidFill>
                <a:schemeClr val="tx2"/>
              </a:solidFill>
              <a:latin typeface="Cambria" pitchFamily="18" charset="0"/>
            </a:rPr>
            <a:t> цепи, обслуживающей евроазиатские международные торговые потоки;</a:t>
          </a:r>
          <a:endParaRPr lang="en-US" sz="1800" kern="1200" dirty="0">
            <a:solidFill>
              <a:schemeClr val="tx2"/>
            </a:solidFill>
            <a:latin typeface="Cambria" pitchFamily="18" charset="0"/>
          </a:endParaRPr>
        </a:p>
      </dsp:txBody>
      <dsp:txXfrm rot="5400000">
        <a:off x="4082228" y="-3305141"/>
        <a:ext cx="834466" cy="7838550"/>
      </dsp:txXfrm>
    </dsp:sp>
    <dsp:sp modelId="{F5A5E2D2-3181-4242-B3B6-14C5801431B5}">
      <dsp:nvSpPr>
        <dsp:cNvPr id="0" name=""/>
        <dsp:cNvSpPr/>
      </dsp:nvSpPr>
      <dsp:spPr>
        <a:xfrm rot="5400000">
          <a:off x="-191681" y="1229921"/>
          <a:ext cx="1010766" cy="707536"/>
        </a:xfrm>
        <a:prstGeom prst="chevron">
          <a:avLst/>
        </a:prstGeom>
        <a:solidFill>
          <a:schemeClr val="accent3">
            <a:shade val="50000"/>
            <a:hueOff val="107022"/>
            <a:satOff val="-1708"/>
            <a:lumOff val="16443"/>
            <a:alphaOff val="0"/>
          </a:schemeClr>
        </a:solidFill>
        <a:ln w="25400" cap="flat" cmpd="sng" algn="ctr">
          <a:solidFill>
            <a:schemeClr val="accent3">
              <a:shade val="50000"/>
              <a:hueOff val="107022"/>
              <a:satOff val="-1708"/>
              <a:lumOff val="1644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mbria" pitchFamily="18" charset="0"/>
            </a:rPr>
            <a:t>2.</a:t>
          </a:r>
          <a:endParaRPr lang="en-US" sz="2000" kern="1200" dirty="0">
            <a:latin typeface="Cambria" pitchFamily="18" charset="0"/>
          </a:endParaRPr>
        </a:p>
      </dsp:txBody>
      <dsp:txXfrm rot="5400000">
        <a:off x="-191681" y="1229921"/>
        <a:ext cx="1010766" cy="707536"/>
      </dsp:txXfrm>
    </dsp:sp>
    <dsp:sp modelId="{61B7B995-609D-4E24-B56F-0678A14CE438}">
      <dsp:nvSpPr>
        <dsp:cNvPr id="0" name=""/>
        <dsp:cNvSpPr/>
      </dsp:nvSpPr>
      <dsp:spPr>
        <a:xfrm rot="5400000">
          <a:off x="4104144" y="-2240699"/>
          <a:ext cx="656998" cy="7706474"/>
        </a:xfrm>
        <a:prstGeom prst="round2Same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smtClean="0">
              <a:solidFill>
                <a:schemeClr val="tx2"/>
              </a:solidFill>
              <a:latin typeface="Cambria" pitchFamily="18" charset="0"/>
            </a:rPr>
            <a:t>сектор транспорта (и логистики), чем дальше, тем шире и глубже интернационализируется;</a:t>
          </a:r>
          <a:endParaRPr lang="en-US" sz="1800" kern="1200" dirty="0">
            <a:latin typeface="Cambria" pitchFamily="18" charset="0"/>
          </a:endParaRPr>
        </a:p>
      </dsp:txBody>
      <dsp:txXfrm rot="5400000">
        <a:off x="4104144" y="-2240699"/>
        <a:ext cx="656998" cy="7706474"/>
      </dsp:txXfrm>
    </dsp:sp>
    <dsp:sp modelId="{59275EF8-ECAE-4201-AA34-DB4E07832C8D}">
      <dsp:nvSpPr>
        <dsp:cNvPr id="0" name=""/>
        <dsp:cNvSpPr/>
      </dsp:nvSpPr>
      <dsp:spPr>
        <a:xfrm rot="5400000">
          <a:off x="-191681" y="2127541"/>
          <a:ext cx="1010766" cy="707536"/>
        </a:xfrm>
        <a:prstGeom prst="chevron">
          <a:avLst/>
        </a:prstGeom>
        <a:solidFill>
          <a:schemeClr val="accent3">
            <a:shade val="50000"/>
            <a:hueOff val="214044"/>
            <a:satOff val="-3415"/>
            <a:lumOff val="32886"/>
            <a:alphaOff val="0"/>
          </a:schemeClr>
        </a:solidFill>
        <a:ln w="25400" cap="flat" cmpd="sng" algn="ctr">
          <a:solidFill>
            <a:schemeClr val="accent3">
              <a:shade val="50000"/>
              <a:hueOff val="214044"/>
              <a:satOff val="-3415"/>
              <a:lumOff val="328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mbria" pitchFamily="18" charset="0"/>
            </a:rPr>
            <a:t>3.</a:t>
          </a:r>
          <a:endParaRPr lang="en-US" sz="2000" kern="1200" dirty="0">
            <a:latin typeface="Cambria" pitchFamily="18" charset="0"/>
          </a:endParaRPr>
        </a:p>
      </dsp:txBody>
      <dsp:txXfrm rot="5400000">
        <a:off x="-191681" y="2127541"/>
        <a:ext cx="1010766" cy="707536"/>
      </dsp:txXfrm>
    </dsp:sp>
    <dsp:sp modelId="{4019E68F-24D7-464F-AD5B-CC131805B487}">
      <dsp:nvSpPr>
        <dsp:cNvPr id="0" name=""/>
        <dsp:cNvSpPr/>
      </dsp:nvSpPr>
      <dsp:spPr>
        <a:xfrm rot="5400000">
          <a:off x="4145813" y="-1612200"/>
          <a:ext cx="656998" cy="7800086"/>
        </a:xfrm>
        <a:prstGeom prst="round2Same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smtClean="0">
              <a:solidFill>
                <a:schemeClr val="tx2"/>
              </a:solidFill>
              <a:latin typeface="Cambria" pitchFamily="18" charset="0"/>
            </a:rPr>
            <a:t>необходима эффективная интеграция транспорта с соседними странами;</a:t>
          </a:r>
          <a:endParaRPr lang="en-US" sz="1800" kern="1200" dirty="0">
            <a:latin typeface="Cambria" pitchFamily="18" charset="0"/>
          </a:endParaRPr>
        </a:p>
      </dsp:txBody>
      <dsp:txXfrm rot="5400000">
        <a:off x="4145813" y="-1612200"/>
        <a:ext cx="656998" cy="7800086"/>
      </dsp:txXfrm>
    </dsp:sp>
    <dsp:sp modelId="{D766820D-F35D-4039-99CD-DEC712A413BF}">
      <dsp:nvSpPr>
        <dsp:cNvPr id="0" name=""/>
        <dsp:cNvSpPr/>
      </dsp:nvSpPr>
      <dsp:spPr>
        <a:xfrm rot="5400000">
          <a:off x="-191681" y="3025162"/>
          <a:ext cx="1010766" cy="707536"/>
        </a:xfrm>
        <a:prstGeom prst="chevron">
          <a:avLst/>
        </a:prstGeom>
        <a:solidFill>
          <a:schemeClr val="accent3">
            <a:shade val="50000"/>
            <a:hueOff val="214044"/>
            <a:satOff val="-3415"/>
            <a:lumOff val="32886"/>
            <a:alphaOff val="0"/>
          </a:schemeClr>
        </a:solidFill>
        <a:ln w="25400" cap="flat" cmpd="sng" algn="ctr">
          <a:solidFill>
            <a:schemeClr val="accent3">
              <a:shade val="50000"/>
              <a:hueOff val="214044"/>
              <a:satOff val="-3415"/>
              <a:lumOff val="328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mbria" pitchFamily="18" charset="0"/>
            </a:rPr>
            <a:t>4.</a:t>
          </a:r>
          <a:endParaRPr lang="en-US" sz="2000" kern="1200" dirty="0">
            <a:latin typeface="Cambria" pitchFamily="18" charset="0"/>
          </a:endParaRPr>
        </a:p>
      </dsp:txBody>
      <dsp:txXfrm rot="5400000">
        <a:off x="-191681" y="3025162"/>
        <a:ext cx="1010766" cy="707536"/>
      </dsp:txXfrm>
    </dsp:sp>
    <dsp:sp modelId="{EE4CBF2D-E5C0-47F9-AB29-63E2DD1F2441}">
      <dsp:nvSpPr>
        <dsp:cNvPr id="0" name=""/>
        <dsp:cNvSpPr/>
      </dsp:nvSpPr>
      <dsp:spPr>
        <a:xfrm rot="5400000">
          <a:off x="4120417" y="-711075"/>
          <a:ext cx="656998" cy="7734172"/>
        </a:xfrm>
        <a:prstGeom prst="round2Same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smtClean="0">
              <a:solidFill>
                <a:schemeClr val="tx2"/>
              </a:solidFill>
              <a:latin typeface="Cambria" pitchFamily="18" charset="0"/>
            </a:rPr>
            <a:t>для ускорения и оптимизации логистических процессов необходимо внедрять и использовать </a:t>
          </a:r>
          <a:r>
            <a:rPr lang="en-US" sz="1800" kern="1200" smtClean="0">
              <a:solidFill>
                <a:schemeClr val="tx2"/>
              </a:solidFill>
              <a:latin typeface="Cambria" pitchFamily="18" charset="0"/>
            </a:rPr>
            <a:t>IT</a:t>
          </a:r>
          <a:r>
            <a:rPr lang="ru-RU" sz="1800" kern="1200" smtClean="0">
              <a:solidFill>
                <a:schemeClr val="tx2"/>
              </a:solidFill>
              <a:latin typeface="Cambria" pitchFamily="18" charset="0"/>
            </a:rPr>
            <a:t>, в первую очередь, создавая интермодальные центры логистики;</a:t>
          </a:r>
          <a:endParaRPr lang="en-US" sz="1800" kern="1200" dirty="0">
            <a:latin typeface="Cambria" pitchFamily="18" charset="0"/>
          </a:endParaRPr>
        </a:p>
      </dsp:txBody>
      <dsp:txXfrm rot="5400000">
        <a:off x="4120417" y="-711075"/>
        <a:ext cx="656998" cy="7734172"/>
      </dsp:txXfrm>
    </dsp:sp>
    <dsp:sp modelId="{14070D34-2138-4EFD-90F5-A76B113C4515}">
      <dsp:nvSpPr>
        <dsp:cNvPr id="0" name=""/>
        <dsp:cNvSpPr/>
      </dsp:nvSpPr>
      <dsp:spPr>
        <a:xfrm rot="5400000">
          <a:off x="-191681" y="3922782"/>
          <a:ext cx="1010766" cy="707536"/>
        </a:xfrm>
        <a:prstGeom prst="chevron">
          <a:avLst/>
        </a:prstGeom>
        <a:solidFill>
          <a:schemeClr val="accent3">
            <a:shade val="50000"/>
            <a:hueOff val="107022"/>
            <a:satOff val="-1708"/>
            <a:lumOff val="16443"/>
            <a:alphaOff val="0"/>
          </a:schemeClr>
        </a:solidFill>
        <a:ln w="25400" cap="flat" cmpd="sng" algn="ctr">
          <a:solidFill>
            <a:schemeClr val="accent3">
              <a:shade val="50000"/>
              <a:hueOff val="107022"/>
              <a:satOff val="-1708"/>
              <a:lumOff val="1644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mbria" pitchFamily="18" charset="0"/>
            </a:rPr>
            <a:t>5.</a:t>
          </a:r>
          <a:endParaRPr lang="en-US" sz="2000" kern="1200" dirty="0">
            <a:latin typeface="Cambria" pitchFamily="18" charset="0"/>
          </a:endParaRPr>
        </a:p>
      </dsp:txBody>
      <dsp:txXfrm rot="5400000">
        <a:off x="-191681" y="3922782"/>
        <a:ext cx="1010766" cy="707536"/>
      </dsp:txXfrm>
    </dsp:sp>
    <dsp:sp modelId="{2E5A3556-E9F5-433F-85CC-AE2741FF18DC}">
      <dsp:nvSpPr>
        <dsp:cNvPr id="0" name=""/>
        <dsp:cNvSpPr/>
      </dsp:nvSpPr>
      <dsp:spPr>
        <a:xfrm rot="5400000">
          <a:off x="4448345" y="-214099"/>
          <a:ext cx="656998" cy="8379015"/>
        </a:xfrm>
        <a:prstGeom prst="round2Same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2"/>
              </a:solidFill>
              <a:latin typeface="Cambria" pitchFamily="18" charset="0"/>
            </a:rPr>
            <a:t> развитие </a:t>
          </a:r>
          <a:r>
            <a:rPr lang="ru-RU" sz="1800" kern="1200" dirty="0" err="1" smtClean="0">
              <a:solidFill>
                <a:schemeClr val="tx2"/>
              </a:solidFill>
              <a:latin typeface="Cambria" pitchFamily="18" charset="0"/>
            </a:rPr>
            <a:t>регулярного-интермодального</a:t>
          </a:r>
          <a:r>
            <a:rPr lang="ru-RU" sz="1800" kern="1200" dirty="0" smtClean="0">
              <a:solidFill>
                <a:schemeClr val="tx2"/>
              </a:solidFill>
              <a:latin typeface="Cambria" pitchFamily="18" charset="0"/>
            </a:rPr>
            <a:t>                                                                                    вида транспорта, расширяя географию                                                                          перевозок, улучшая качества услуг. </a:t>
          </a:r>
          <a:endParaRPr lang="en-US" sz="1800" kern="1200" dirty="0">
            <a:latin typeface="Cambria" pitchFamily="18" charset="0"/>
          </a:endParaRPr>
        </a:p>
      </dsp:txBody>
      <dsp:txXfrm rot="5400000">
        <a:off x="4448345" y="-214099"/>
        <a:ext cx="656998" cy="83790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DBF4-7B29-4CCE-84CE-BEF8523DD9D9}" type="datetimeFigureOut">
              <a:rPr lang="en-US" smtClean="0"/>
              <a:pPr/>
              <a:t>5/27/2013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778F-C303-49CE-859A-C81B7EBC8D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DBF4-7B29-4CCE-84CE-BEF8523DD9D9}" type="datetimeFigureOut">
              <a:rPr lang="en-US" smtClean="0"/>
              <a:pPr/>
              <a:t>5/27/2013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778F-C303-49CE-859A-C81B7EBC8D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DBF4-7B29-4CCE-84CE-BEF8523DD9D9}" type="datetimeFigureOut">
              <a:rPr lang="en-US" smtClean="0"/>
              <a:pPr/>
              <a:t>5/27/2013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778F-C303-49CE-859A-C81B7EBC8D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DBF4-7B29-4CCE-84CE-BEF8523DD9D9}" type="datetimeFigureOut">
              <a:rPr lang="en-US" smtClean="0"/>
              <a:pPr/>
              <a:t>5/27/2013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778F-C303-49CE-859A-C81B7EBC8D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DBF4-7B29-4CCE-84CE-BEF8523DD9D9}" type="datetimeFigureOut">
              <a:rPr lang="en-US" smtClean="0"/>
              <a:pPr/>
              <a:t>5/27/2013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778F-C303-49CE-859A-C81B7EBC8D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DBF4-7B29-4CCE-84CE-BEF8523DD9D9}" type="datetimeFigureOut">
              <a:rPr lang="en-US" smtClean="0"/>
              <a:pPr/>
              <a:t>5/27/2013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778F-C303-49CE-859A-C81B7EBC8D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DBF4-7B29-4CCE-84CE-BEF8523DD9D9}" type="datetimeFigureOut">
              <a:rPr lang="en-US" smtClean="0"/>
              <a:pPr/>
              <a:t>5/27/2013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778F-C303-49CE-859A-C81B7EBC8D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DBF4-7B29-4CCE-84CE-BEF8523DD9D9}" type="datetimeFigureOut">
              <a:rPr lang="en-US" smtClean="0"/>
              <a:pPr/>
              <a:t>5/27/2013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778F-C303-49CE-859A-C81B7EBC8D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DBF4-7B29-4CCE-84CE-BEF8523DD9D9}" type="datetimeFigureOut">
              <a:rPr lang="en-US" smtClean="0"/>
              <a:pPr/>
              <a:t>5/27/2013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778F-C303-49CE-859A-C81B7EBC8D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DBF4-7B29-4CCE-84CE-BEF8523DD9D9}" type="datetimeFigureOut">
              <a:rPr lang="en-US" smtClean="0"/>
              <a:pPr/>
              <a:t>5/27/2013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778F-C303-49CE-859A-C81B7EBC8D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DBF4-7B29-4CCE-84CE-BEF8523DD9D9}" type="datetimeFigureOut">
              <a:rPr lang="en-US" smtClean="0"/>
              <a:pPr/>
              <a:t>5/27/2013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778F-C303-49CE-859A-C81B7EBC8D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2DBF4-7B29-4CCE-84CE-BEF8523DD9D9}" type="datetimeFigureOut">
              <a:rPr lang="en-US" smtClean="0"/>
              <a:pPr/>
              <a:t>5/27/2013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2D778F-C303-49CE-859A-C81B7EBC8D4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2.png"/><Relationship Id="rId7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.png"/><Relationship Id="rId7" Type="http://schemas.openxmlformats.org/officeDocument/2006/relationships/image" Target="../media/image2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.png"/><Relationship Id="rId7" Type="http://schemas.openxmlformats.org/officeDocument/2006/relationships/image" Target="../media/image3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.png"/><Relationship Id="rId7" Type="http://schemas.openxmlformats.org/officeDocument/2006/relationships/image" Target="../media/image3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hyperlink" Target="http://www.railways.kz/ru" TargetMode="External"/><Relationship Id="rId18" Type="http://schemas.openxmlformats.org/officeDocument/2006/relationships/image" Target="../media/image61.png"/><Relationship Id="rId26" Type="http://schemas.openxmlformats.org/officeDocument/2006/relationships/image" Target="../media/image67.png"/><Relationship Id="rId3" Type="http://schemas.openxmlformats.org/officeDocument/2006/relationships/image" Target="../media/image4.jpeg"/><Relationship Id="rId21" Type="http://schemas.openxmlformats.org/officeDocument/2006/relationships/image" Target="../media/image63.jpeg"/><Relationship Id="rId7" Type="http://schemas.openxmlformats.org/officeDocument/2006/relationships/image" Target="../media/image51.png"/><Relationship Id="rId12" Type="http://schemas.openxmlformats.org/officeDocument/2006/relationships/image" Target="../media/image56.jpeg"/><Relationship Id="rId17" Type="http://schemas.openxmlformats.org/officeDocument/2006/relationships/image" Target="../media/image60.png"/><Relationship Id="rId25" Type="http://schemas.openxmlformats.org/officeDocument/2006/relationships/image" Target="../media/image66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9.png"/><Relationship Id="rId20" Type="http://schemas.openxmlformats.org/officeDocument/2006/relationships/image" Target="../media/image62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24" Type="http://schemas.openxmlformats.org/officeDocument/2006/relationships/oleObject" Target="../embeddings/oleObject2.bin"/><Relationship Id="rId5" Type="http://schemas.openxmlformats.org/officeDocument/2006/relationships/image" Target="../media/image49.png"/><Relationship Id="rId15" Type="http://schemas.openxmlformats.org/officeDocument/2006/relationships/image" Target="../media/image58.png"/><Relationship Id="rId23" Type="http://schemas.openxmlformats.org/officeDocument/2006/relationships/image" Target="../media/image65.jpeg"/><Relationship Id="rId10" Type="http://schemas.openxmlformats.org/officeDocument/2006/relationships/image" Target="../media/image54.jpeg"/><Relationship Id="rId19" Type="http://schemas.openxmlformats.org/officeDocument/2006/relationships/oleObject" Target="../embeddings/oleObject1.bin"/><Relationship Id="rId4" Type="http://schemas.openxmlformats.org/officeDocument/2006/relationships/image" Target="../media/image2.png"/><Relationship Id="rId9" Type="http://schemas.openxmlformats.org/officeDocument/2006/relationships/image" Target="../media/image53.png"/><Relationship Id="rId14" Type="http://schemas.openxmlformats.org/officeDocument/2006/relationships/image" Target="../media/image57.png"/><Relationship Id="rId22" Type="http://schemas.openxmlformats.org/officeDocument/2006/relationships/image" Target="../media/image64.jpeg"/><Relationship Id="rId27" Type="http://schemas.openxmlformats.org/officeDocument/2006/relationships/image" Target="../media/image6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d.lavrenov\Desktop\Projektas pristatymai_VKS\Konteineriniai traukiniai\1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Content Placeholder 2"/>
          <p:cNvSpPr txBox="1">
            <a:spLocks/>
          </p:cNvSpPr>
          <p:nvPr/>
        </p:nvSpPr>
        <p:spPr>
          <a:xfrm>
            <a:off x="1403648" y="1988319"/>
            <a:ext cx="7812360" cy="10806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«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10-летний опыт работы и новые задачи контейнерного поезда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,,</a:t>
            </a:r>
            <a:r>
              <a:rPr kumimoji="0" lang="lt-LT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Viking train”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»</a:t>
            </a:r>
            <a:endParaRPr kumimoji="0" lang="lt-LT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839744" y="4293096"/>
            <a:ext cx="2304256" cy="1224136"/>
            <a:chOff x="0" y="3501008"/>
            <a:chExt cx="2483768" cy="1296144"/>
          </a:xfrm>
        </p:grpSpPr>
        <p:pic>
          <p:nvPicPr>
            <p:cNvPr id="5" name="Picture 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3501008"/>
              <a:ext cx="2483768" cy="121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/>
            <p:nvPr/>
          </p:nvSpPr>
          <p:spPr bwMode="auto">
            <a:xfrm>
              <a:off x="755576" y="4293096"/>
              <a:ext cx="1296144" cy="50405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800" b="1" dirty="0" smtClean="0">
                  <a:solidFill>
                    <a:schemeClr val="bg1"/>
                  </a:solidFill>
                  <a:latin typeface="Cambria" pitchFamily="18" charset="0"/>
                </a:rPr>
                <a:t>лет</a:t>
              </a:r>
              <a:endPara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5657671"/>
            <a:ext cx="6516216" cy="1200329"/>
          </a:xfrm>
          <a:prstGeom prst="rect">
            <a:avLst/>
          </a:prstGeom>
          <a:gradFill>
            <a:gsLst>
              <a:gs pos="58000">
                <a:schemeClr val="accent2">
                  <a:lumMod val="75000"/>
                  <a:shade val="30000"/>
                  <a:satMod val="115000"/>
                  <a:alpha val="0"/>
                </a:schemeClr>
              </a:gs>
              <a:gs pos="50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2">
                  <a:lumMod val="75000"/>
                  <a:shade val="100000"/>
                  <a:satMod val="11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dirty="0" err="1" smtClean="0">
                <a:solidFill>
                  <a:schemeClr val="bg1"/>
                </a:solidFill>
                <a:latin typeface="Cambria" pitchFamily="18" charset="0"/>
              </a:rPr>
              <a:t>Саулюс</a:t>
            </a:r>
            <a:r>
              <a:rPr lang="ru-RU" sz="3600" b="1" dirty="0" smtClean="0">
                <a:solidFill>
                  <a:schemeClr val="bg1"/>
                </a:solidFill>
                <a:latin typeface="Cambria" pitchFamily="18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Cambria" pitchFamily="18" charset="0"/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  <a:latin typeface="Cambria" pitchFamily="18" charset="0"/>
              </a:rPr>
              <a:t>Стасюнас</a:t>
            </a:r>
            <a:endParaRPr lang="ru-RU" sz="3600" b="1" dirty="0" smtClean="0">
              <a:solidFill>
                <a:schemeClr val="bg1"/>
              </a:solidFill>
              <a:latin typeface="Cambria" pitchFamily="18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Cambria" pitchFamily="18" charset="0"/>
              </a:rPr>
              <a:t>Заместитель директора дирекции по грузовым перевозкам по вопросам развития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6480720" y="6309320"/>
            <a:ext cx="2627784" cy="504056"/>
          </a:xfrm>
          <a:prstGeom prst="rect">
            <a:avLst/>
          </a:prstGeom>
          <a:noFill/>
          <a:ln>
            <a:solidFill>
              <a:srgbClr val="DB1F26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d.lavrenov\Desktop\Projektas pristatymai_VKS\Konteineriniai traukiniai\2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grpSp>
        <p:nvGrpSpPr>
          <p:cNvPr id="2" name="Group 2"/>
          <p:cNvGrpSpPr/>
          <p:nvPr/>
        </p:nvGrpSpPr>
        <p:grpSpPr>
          <a:xfrm>
            <a:off x="0" y="188640"/>
            <a:ext cx="2304256" cy="1224136"/>
            <a:chOff x="0" y="3501008"/>
            <a:chExt cx="2483768" cy="1296144"/>
          </a:xfrm>
        </p:grpSpPr>
        <p:pic>
          <p:nvPicPr>
            <p:cNvPr id="4" name="Picture 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3501008"/>
              <a:ext cx="2483768" cy="121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4"/>
            <p:cNvSpPr/>
            <p:nvPr/>
          </p:nvSpPr>
          <p:spPr bwMode="auto">
            <a:xfrm>
              <a:off x="755576" y="4293096"/>
              <a:ext cx="1296144" cy="50405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800" b="1" dirty="0" smtClean="0">
                  <a:solidFill>
                    <a:schemeClr val="bg1"/>
                  </a:solidFill>
                  <a:latin typeface="Cambria" pitchFamily="18" charset="0"/>
                </a:rPr>
                <a:t>лет</a:t>
              </a:r>
              <a:endPara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2195736" y="-99392"/>
            <a:ext cx="69482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Новый возможный маршрут  поезда «</a:t>
            </a:r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Viking train</a:t>
            </a:r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» 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395536" y="1628799"/>
            <a:ext cx="8280920" cy="4752529"/>
            <a:chOff x="467544" y="1052736"/>
            <a:chExt cx="8280920" cy="4752529"/>
          </a:xfrm>
        </p:grpSpPr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67544" y="1052736"/>
              <a:ext cx="8280920" cy="4752529"/>
            </a:xfrm>
            <a:prstGeom prst="round2DiagRect">
              <a:avLst>
                <a:gd name="adj1" fmla="val 16667"/>
                <a:gd name="adj2" fmla="val 0"/>
              </a:avLst>
            </a:prstGeom>
            <a:ln w="28575" cap="sq">
              <a:solidFill>
                <a:schemeClr val="accent3">
                  <a:lumMod val="50000"/>
                </a:schemeClr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grpSp>
          <p:nvGrpSpPr>
            <p:cNvPr id="23" name="Group 7"/>
            <p:cNvGrpSpPr/>
            <p:nvPr/>
          </p:nvGrpSpPr>
          <p:grpSpPr>
            <a:xfrm>
              <a:off x="2771800" y="2924944"/>
              <a:ext cx="5040560" cy="2880320"/>
              <a:chOff x="755973" y="3933056"/>
              <a:chExt cx="5040560" cy="2880320"/>
            </a:xfrm>
          </p:grpSpPr>
          <p:cxnSp>
            <p:nvCxnSpPr>
              <p:cNvPr id="42" name="Straight Arrow Connector 41"/>
              <p:cNvCxnSpPr/>
              <p:nvPr/>
            </p:nvCxnSpPr>
            <p:spPr bwMode="auto">
              <a:xfrm flipH="1">
                <a:off x="755973" y="5949280"/>
                <a:ext cx="2951658" cy="216024"/>
              </a:xfrm>
              <a:prstGeom prst="straightConnector1">
                <a:avLst/>
              </a:prstGeom>
              <a:ln w="76200">
                <a:solidFill>
                  <a:schemeClr val="accent3">
                    <a:lumMod val="50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42"/>
              <p:cNvCxnSpPr/>
              <p:nvPr/>
            </p:nvCxnSpPr>
            <p:spPr bwMode="auto">
              <a:xfrm flipH="1" flipV="1">
                <a:off x="1692077" y="4077072"/>
                <a:ext cx="2016224" cy="1728192"/>
              </a:xfrm>
              <a:prstGeom prst="straightConnector1">
                <a:avLst/>
              </a:prstGeom>
              <a:ln w="76200">
                <a:solidFill>
                  <a:schemeClr val="accent3">
                    <a:lumMod val="50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4" name="Straight Arrow Connector 43"/>
              <p:cNvCxnSpPr>
                <a:stCxn id="25" idx="1"/>
              </p:cNvCxnSpPr>
              <p:nvPr/>
            </p:nvCxnSpPr>
            <p:spPr bwMode="auto">
              <a:xfrm flipV="1">
                <a:off x="3858888" y="3933056"/>
                <a:ext cx="713509" cy="1692670"/>
              </a:xfrm>
              <a:prstGeom prst="straightConnector1">
                <a:avLst/>
              </a:prstGeom>
              <a:ln w="76200">
                <a:solidFill>
                  <a:schemeClr val="accent3">
                    <a:lumMod val="50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45" name="Oval 44"/>
              <p:cNvSpPr/>
              <p:nvPr/>
            </p:nvSpPr>
            <p:spPr bwMode="auto">
              <a:xfrm>
                <a:off x="3708301" y="5805264"/>
                <a:ext cx="215900" cy="215900"/>
              </a:xfrm>
              <a:prstGeom prst="ellipse">
                <a:avLst/>
              </a:prstGeom>
              <a:ln>
                <a:solidFill>
                  <a:schemeClr val="accent3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6" name="Straight Connector 45"/>
              <p:cNvCxnSpPr/>
              <p:nvPr/>
            </p:nvCxnSpPr>
            <p:spPr bwMode="auto">
              <a:xfrm>
                <a:off x="4068341" y="5949280"/>
                <a:ext cx="1728192" cy="864096"/>
              </a:xfrm>
              <a:prstGeom prst="line">
                <a:avLst/>
              </a:prstGeom>
              <a:ln w="76200">
                <a:solidFill>
                  <a:schemeClr val="accent3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24" name="Content Placeholder 2"/>
            <p:cNvSpPr txBox="1">
              <a:spLocks/>
            </p:cNvSpPr>
            <p:nvPr/>
          </p:nvSpPr>
          <p:spPr bwMode="auto">
            <a:xfrm>
              <a:off x="827584" y="1268760"/>
              <a:ext cx="2736304" cy="1872209"/>
            </a:xfrm>
            <a:prstGeom prst="rect">
              <a:avLst/>
            </a:prstGeom>
            <a:ln>
              <a:solidFill>
                <a:schemeClr val="accent3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algn="ctr" eaLnBrk="0" hangingPunct="0">
                <a:spcAft>
                  <a:spcPct val="40000"/>
                </a:spcAft>
                <a:defRPr/>
              </a:pPr>
              <a:r>
                <a:rPr lang="ru-RU" sz="2400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</a:rPr>
                <a:t>Географические развития Балтийского моря в Скандинавию и Западную Европу</a:t>
              </a:r>
            </a:p>
          </p:txBody>
        </p:sp>
        <p:pic>
          <p:nvPicPr>
            <p:cNvPr id="25" name="Picture 1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652120" y="4437112"/>
              <a:ext cx="1519976" cy="1232545"/>
            </a:xfrm>
            <a:prstGeom prst="ellipse">
              <a:avLst/>
            </a:prstGeom>
            <a:ln w="63500" cap="rnd">
              <a:solidFill>
                <a:schemeClr val="accent3">
                  <a:lumMod val="50000"/>
                </a:schemeClr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grpSp>
          <p:nvGrpSpPr>
            <p:cNvPr id="27" name="Group 20"/>
            <p:cNvGrpSpPr/>
            <p:nvPr/>
          </p:nvGrpSpPr>
          <p:grpSpPr>
            <a:xfrm>
              <a:off x="5652120" y="1052736"/>
              <a:ext cx="2989254" cy="1224136"/>
              <a:chOff x="5868144" y="1052736"/>
              <a:chExt cx="2989254" cy="1224136"/>
            </a:xfrm>
          </p:grpSpPr>
          <p:pic>
            <p:nvPicPr>
              <p:cNvPr id="39" name="Picture 1" descr="green-cargo-logo_crop (1)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5868144" y="1052736"/>
                <a:ext cx="1872207" cy="674688"/>
              </a:xfrm>
              <a:prstGeom prst="rect">
                <a:avLst/>
              </a:prstGeom>
              <a:noFill/>
              <a:ln w="9525">
                <a:solidFill>
                  <a:schemeClr val="accent3">
                    <a:lumMod val="50000"/>
                  </a:schemeClr>
                </a:solidFill>
                <a:miter lim="800000"/>
                <a:headEnd/>
                <a:tailEnd/>
              </a:ln>
            </p:spPr>
          </p:pic>
          <p:pic>
            <p:nvPicPr>
              <p:cNvPr id="40" name="Picture 2" descr="PortKarlshamn"/>
              <p:cNvPicPr>
                <a:picLocks noChangeAspect="1" noChangeArrowheads="1"/>
              </p:cNvPicPr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>
                <a:off x="5868144" y="1700808"/>
                <a:ext cx="1872208" cy="576064"/>
              </a:xfrm>
              <a:prstGeom prst="rect">
                <a:avLst/>
              </a:prstGeom>
              <a:noFill/>
              <a:ln w="9525">
                <a:solidFill>
                  <a:schemeClr val="accent3">
                    <a:lumMod val="50000"/>
                  </a:schemeClr>
                </a:solidFill>
                <a:miter lim="800000"/>
                <a:headEnd/>
                <a:tailEnd/>
              </a:ln>
            </p:spPr>
          </p:pic>
          <p:pic>
            <p:nvPicPr>
              <p:cNvPr id="41" name="Picture 4" descr="http://mujerteniasqueser.files.wordpress.com/2010/11/volvo-logo-r.jpg"/>
              <p:cNvPicPr>
                <a:picLocks noChangeAspect="1" noChangeArrowheads="1"/>
              </p:cNvPicPr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>
                <a:off x="7740351" y="1412776"/>
                <a:ext cx="1117047" cy="864096"/>
              </a:xfrm>
              <a:prstGeom prst="rect">
                <a:avLst/>
              </a:prstGeom>
              <a:noFill/>
              <a:ln>
                <a:solidFill>
                  <a:schemeClr val="accent3">
                    <a:lumMod val="50000"/>
                  </a:schemeClr>
                </a:solidFill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d.lavrenov\Desktop\Projektas pristatymai_VKS\Konteineriniai traukiniai\2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grpSp>
        <p:nvGrpSpPr>
          <p:cNvPr id="2" name="Group 2"/>
          <p:cNvGrpSpPr/>
          <p:nvPr/>
        </p:nvGrpSpPr>
        <p:grpSpPr>
          <a:xfrm>
            <a:off x="0" y="188640"/>
            <a:ext cx="2304256" cy="1224136"/>
            <a:chOff x="0" y="3501008"/>
            <a:chExt cx="2483768" cy="1296144"/>
          </a:xfrm>
        </p:grpSpPr>
        <p:pic>
          <p:nvPicPr>
            <p:cNvPr id="4" name="Picture 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3501008"/>
              <a:ext cx="2483768" cy="121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4"/>
            <p:cNvSpPr/>
            <p:nvPr/>
          </p:nvSpPr>
          <p:spPr bwMode="auto">
            <a:xfrm>
              <a:off x="755576" y="4293096"/>
              <a:ext cx="1296144" cy="50405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800" b="1" dirty="0" smtClean="0">
                  <a:solidFill>
                    <a:schemeClr val="bg1"/>
                  </a:solidFill>
                  <a:latin typeface="Cambria" pitchFamily="18" charset="0"/>
                </a:rPr>
                <a:t>лет</a:t>
              </a:r>
              <a:endPara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2195736" y="-99392"/>
            <a:ext cx="69482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Новый возможный маршрут  поезда «</a:t>
            </a:r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Viking train</a:t>
            </a:r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» 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51520" y="1484784"/>
            <a:ext cx="8640960" cy="5184576"/>
            <a:chOff x="738188" y="1476375"/>
            <a:chExt cx="8784976" cy="5544616"/>
          </a:xfrm>
        </p:grpSpPr>
        <p:grpSp>
          <p:nvGrpSpPr>
            <p:cNvPr id="11" name="Group 4"/>
            <p:cNvGrpSpPr/>
            <p:nvPr/>
          </p:nvGrpSpPr>
          <p:grpSpPr>
            <a:xfrm>
              <a:off x="738188" y="1476375"/>
              <a:ext cx="8784976" cy="5544616"/>
              <a:chOff x="179512" y="1124744"/>
              <a:chExt cx="8784976" cy="5544616"/>
            </a:xfrm>
          </p:grpSpPr>
          <p:pic>
            <p:nvPicPr>
              <p:cNvPr id="17" name="Picture 2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79512" y="1124744"/>
                <a:ext cx="8784976" cy="5544616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ln w="88900" cap="sq">
                <a:solidFill>
                  <a:schemeClr val="accent3">
                    <a:lumMod val="50000"/>
                  </a:schemeClr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  <p:sp>
            <p:nvSpPr>
              <p:cNvPr id="18" name="Rectangle 1"/>
              <p:cNvSpPr>
                <a:spLocks noChangeArrowheads="1"/>
              </p:cNvSpPr>
              <p:nvPr/>
            </p:nvSpPr>
            <p:spPr bwMode="auto">
              <a:xfrm>
                <a:off x="4283968" y="2688595"/>
                <a:ext cx="4464496" cy="923330"/>
              </a:xfrm>
              <a:prstGeom prst="rect">
                <a:avLst/>
              </a:prstGeom>
              <a:solidFill>
                <a:srgbClr val="DB1F26"/>
              </a:solidFill>
              <a:ln w="9525">
                <a:solidFill>
                  <a:schemeClr val="accent3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/>
                <a:r>
                  <a:rPr kumimoji="0" lang="ru-RU" sz="1800" b="1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Cambria" pitchFamily="18" charset="0"/>
                    <a:ea typeface="Calibri" pitchFamily="34" charset="0"/>
                    <a:cs typeface="Times New Roman" pitchFamily="18" charset="0"/>
                  </a:rPr>
                  <a:t>Маршрут</a:t>
                </a:r>
                <a:r>
                  <a:rPr kumimoji="0" lang="lt-LT" sz="1800" b="1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Cambria" pitchFamily="18" charset="0"/>
                    <a:ea typeface="Calibri" pitchFamily="34" charset="0"/>
                    <a:cs typeface="Times New Roman" pitchFamily="18" charset="0"/>
                  </a:rPr>
                  <a:t>:</a:t>
                </a:r>
              </a:p>
              <a:p>
                <a:pPr lvl="0"/>
                <a:r>
                  <a:rPr kumimoji="0" lang="ru-RU" sz="1800" b="1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Cambria" pitchFamily="18" charset="0"/>
                    <a:ea typeface="Calibri" pitchFamily="34" charset="0"/>
                    <a:cs typeface="Times New Roman" pitchFamily="18" charset="0"/>
                  </a:rPr>
                  <a:t>Турция</a:t>
                </a:r>
                <a:r>
                  <a:rPr lang="en-US" sz="1800" b="1" dirty="0" smtClean="0">
                    <a:solidFill>
                      <a:schemeClr val="bg1"/>
                    </a:solidFill>
                    <a:latin typeface="Cambria" pitchFamily="18" charset="0"/>
                    <a:ea typeface="Calibri" pitchFamily="34" charset="0"/>
                    <a:cs typeface="Times New Roman" pitchFamily="18" charset="0"/>
                  </a:rPr>
                  <a:t> –</a:t>
                </a:r>
                <a:r>
                  <a:rPr kumimoji="0" lang="en-US" sz="1800" b="1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Cambria" pitchFamily="18" charset="0"/>
                    <a:ea typeface="Calibri" pitchFamily="34" charset="0"/>
                    <a:cs typeface="Times New Roman" pitchFamily="18" charset="0"/>
                  </a:rPr>
                  <a:t> </a:t>
                </a:r>
                <a:r>
                  <a:rPr kumimoji="0" lang="ru-RU" sz="1800" b="1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Cambria" pitchFamily="18" charset="0"/>
                    <a:ea typeface="Calibri" pitchFamily="34" charset="0"/>
                    <a:cs typeface="Times New Roman" pitchFamily="18" charset="0"/>
                  </a:rPr>
                  <a:t>Болгария – Румыния –</a:t>
                </a:r>
                <a:r>
                  <a:rPr kumimoji="0" lang="ru-RU" sz="1800" b="1" i="0" u="none" strike="noStrike" cap="none" normalizeH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Cambria" pitchFamily="18" charset="0"/>
                    <a:ea typeface="Calibri" pitchFamily="34" charset="0"/>
                    <a:cs typeface="Times New Roman" pitchFamily="18" charset="0"/>
                  </a:rPr>
                  <a:t> Украина – Беларусь – Литва</a:t>
                </a:r>
                <a:endParaRPr kumimoji="0" lang="lt-LT" sz="1800" b="1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mbria" pitchFamily="18" charset="0"/>
                  <a:ea typeface="Calibri" pitchFamily="34" charset="0"/>
                  <a:cs typeface="Times New Roman" pitchFamily="18" charset="0"/>
                </a:endParaRPr>
              </a:p>
            </p:txBody>
          </p:sp>
          <p:grpSp>
            <p:nvGrpSpPr>
              <p:cNvPr id="19" name="Group 9"/>
              <p:cNvGrpSpPr/>
              <p:nvPr/>
            </p:nvGrpSpPr>
            <p:grpSpPr>
              <a:xfrm>
                <a:off x="4355976" y="1412776"/>
                <a:ext cx="3031938" cy="1268760"/>
                <a:chOff x="5860542" y="0"/>
                <a:chExt cx="3031938" cy="1268760"/>
              </a:xfrm>
            </p:grpSpPr>
            <p:pic>
              <p:nvPicPr>
                <p:cNvPr id="22" name="Picture 21" descr="container20.png"/>
                <p:cNvPicPr>
                  <a:picLocks noChangeAspect="1"/>
                </p:cNvPicPr>
                <p:nvPr/>
              </p:nvPicPr>
              <p:blipFill>
                <a:blip r:embed="rId5" cstate="email"/>
                <a:stretch>
                  <a:fillRect/>
                </a:stretch>
              </p:blipFill>
              <p:spPr>
                <a:xfrm>
                  <a:off x="5860542" y="72008"/>
                  <a:ext cx="1087722" cy="784587"/>
                </a:xfrm>
                <a:prstGeom prst="rect">
                  <a:avLst/>
                </a:prstGeom>
                <a:ln>
                  <a:noFill/>
                </a:ln>
              </p:spPr>
            </p:pic>
            <p:pic>
              <p:nvPicPr>
                <p:cNvPr id="23" name="Picture 22" descr="container20.png"/>
                <p:cNvPicPr>
                  <a:picLocks noChangeAspect="1"/>
                </p:cNvPicPr>
                <p:nvPr/>
              </p:nvPicPr>
              <p:blipFill>
                <a:blip r:embed="rId6" cstate="email"/>
                <a:stretch>
                  <a:fillRect/>
                </a:stretch>
              </p:blipFill>
              <p:spPr>
                <a:xfrm>
                  <a:off x="7444718" y="0"/>
                  <a:ext cx="1388715" cy="877415"/>
                </a:xfrm>
                <a:prstGeom prst="rect">
                  <a:avLst/>
                </a:prstGeom>
                <a:ln>
                  <a:noFill/>
                </a:ln>
              </p:spPr>
            </p:pic>
            <p:sp>
              <p:nvSpPr>
                <p:cNvPr id="24" name="Rounded Rectangle 23"/>
                <p:cNvSpPr/>
                <p:nvPr/>
              </p:nvSpPr>
              <p:spPr>
                <a:xfrm>
                  <a:off x="5860542" y="980728"/>
                  <a:ext cx="1375754" cy="288032"/>
                </a:xfrm>
                <a:prstGeom prst="roundRect">
                  <a:avLst/>
                </a:prstGeom>
                <a:ln>
                  <a:solidFill>
                    <a:schemeClr val="accent3">
                      <a:lumMod val="50000"/>
                    </a:schemeClr>
                  </a:solidFill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 b="1" u="sng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endParaRPr>
                </a:p>
                <a:p>
                  <a:pPr algn="ctr"/>
                  <a:r>
                    <a:rPr lang="en-US" b="1" dirty="0" smtClean="0">
                      <a:solidFill>
                        <a:schemeClr val="tx2">
                          <a:lumMod val="75000"/>
                        </a:schemeClr>
                      </a:solidFill>
                      <a:latin typeface="Cambria" pitchFamily="18" charset="0"/>
                    </a:rPr>
                    <a:t>~1400 </a:t>
                  </a:r>
                  <a:r>
                    <a:rPr lang="ru-RU" b="1" dirty="0" smtClean="0">
                      <a:solidFill>
                        <a:schemeClr val="tx2">
                          <a:lumMod val="75000"/>
                        </a:schemeClr>
                      </a:solidFill>
                      <a:latin typeface="Cambria" pitchFamily="18" charset="0"/>
                    </a:rPr>
                    <a:t>€</a:t>
                  </a:r>
                  <a:endPara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ea typeface="Calibri"/>
                    <a:cs typeface="Times New Roman"/>
                  </a:endParaRPr>
                </a:p>
                <a:p>
                  <a:pPr algn="ctr"/>
                  <a:endParaRPr lang="en-US" dirty="0"/>
                </a:p>
              </p:txBody>
            </p:sp>
            <p:sp>
              <p:nvSpPr>
                <p:cNvPr id="25" name="Rounded Rectangle 24"/>
                <p:cNvSpPr/>
                <p:nvPr/>
              </p:nvSpPr>
              <p:spPr>
                <a:xfrm>
                  <a:off x="7452320" y="980728"/>
                  <a:ext cx="1440160" cy="288032"/>
                </a:xfrm>
                <a:prstGeom prst="roundRect">
                  <a:avLst/>
                </a:prstGeom>
                <a:ln>
                  <a:solidFill>
                    <a:schemeClr val="accent3">
                      <a:lumMod val="50000"/>
                    </a:schemeClr>
                  </a:solidFill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 b="1" u="sng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endParaRPr>
                </a:p>
                <a:p>
                  <a:pPr algn="ctr"/>
                  <a:r>
                    <a:rPr lang="en-US" b="1" dirty="0" smtClean="0">
                      <a:solidFill>
                        <a:schemeClr val="tx2">
                          <a:lumMod val="75000"/>
                        </a:schemeClr>
                      </a:solidFill>
                      <a:latin typeface="Cambria" pitchFamily="18" charset="0"/>
                    </a:rPr>
                    <a:t>~2065 </a:t>
                  </a:r>
                  <a:r>
                    <a:rPr lang="ru-RU" b="1" dirty="0" smtClean="0">
                      <a:solidFill>
                        <a:schemeClr val="tx2">
                          <a:lumMod val="75000"/>
                        </a:schemeClr>
                      </a:solidFill>
                      <a:latin typeface="Cambria" pitchFamily="18" charset="0"/>
                    </a:rPr>
                    <a:t>€</a:t>
                  </a:r>
                  <a:endPara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ea typeface="Calibri"/>
                    <a:cs typeface="Times New Roman"/>
                  </a:endParaRPr>
                </a:p>
                <a:p>
                  <a:pPr algn="ctr"/>
                  <a:endParaRPr lang="en-US" dirty="0"/>
                </a:p>
              </p:txBody>
            </p:sp>
          </p:grpSp>
          <p:pic>
            <p:nvPicPr>
              <p:cNvPr id="20" name="Picture 2"/>
              <p:cNvPicPr>
                <a:picLocks noChangeAspect="1" noChangeArrowheads="1"/>
              </p:cNvPicPr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>
                <a:off x="395536" y="2132856"/>
                <a:ext cx="1920214" cy="864096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ln w="19050" cap="sq">
                <a:solidFill>
                  <a:schemeClr val="accent3">
                    <a:lumMod val="50000"/>
                  </a:schemeClr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  <p:sp>
            <p:nvSpPr>
              <p:cNvPr id="21" name="Rectangle 20"/>
              <p:cNvSpPr/>
              <p:nvPr/>
            </p:nvSpPr>
            <p:spPr>
              <a:xfrm>
                <a:off x="395536" y="3068960"/>
                <a:ext cx="1872208" cy="461665"/>
              </a:xfrm>
              <a:prstGeom prst="rect">
                <a:avLst/>
              </a:prstGeom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lt-LT" sz="2400" b="1" cap="none" spc="50" dirty="0" smtClean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~ 8 </a:t>
                </a:r>
                <a:r>
                  <a:rPr lang="ru-RU" sz="2400" b="1" spc="50" dirty="0" smtClean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дней</a:t>
                </a:r>
                <a:endParaRPr lang="en-US" sz="2400" b="1" cap="none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4842644" y="4140671"/>
              <a:ext cx="4464496" cy="2088232"/>
            </a:xfrm>
            <a:prstGeom prst="rect">
              <a:avLst/>
            </a:prstGeom>
            <a:noFill/>
            <a:ln w="9525">
              <a:solidFill>
                <a:schemeClr val="accent3">
                  <a:lumMod val="50000"/>
                </a:schemeClr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d.lavrenov\Desktop\Projektas pristatymai_VKS\Konteineriniai traukiniai\2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grpSp>
        <p:nvGrpSpPr>
          <p:cNvPr id="2" name="Group 2"/>
          <p:cNvGrpSpPr/>
          <p:nvPr/>
        </p:nvGrpSpPr>
        <p:grpSpPr>
          <a:xfrm>
            <a:off x="0" y="188640"/>
            <a:ext cx="2304256" cy="1224136"/>
            <a:chOff x="0" y="3501008"/>
            <a:chExt cx="2483768" cy="1296144"/>
          </a:xfrm>
        </p:grpSpPr>
        <p:pic>
          <p:nvPicPr>
            <p:cNvPr id="4" name="Picture 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3501008"/>
              <a:ext cx="2483768" cy="121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4"/>
            <p:cNvSpPr/>
            <p:nvPr/>
          </p:nvSpPr>
          <p:spPr bwMode="auto">
            <a:xfrm>
              <a:off x="755576" y="4293096"/>
              <a:ext cx="1296144" cy="50405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800" b="1" dirty="0" smtClean="0">
                  <a:solidFill>
                    <a:schemeClr val="bg1"/>
                  </a:solidFill>
                  <a:latin typeface="Cambria" pitchFamily="18" charset="0"/>
                </a:rPr>
                <a:t>лет</a:t>
              </a:r>
              <a:endPara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2195736" y="-99392"/>
            <a:ext cx="69482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Новый возможный маршрут  поезда «</a:t>
            </a:r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Viking train</a:t>
            </a:r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» 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79512" y="1476375"/>
            <a:ext cx="8712968" cy="5264993"/>
            <a:chOff x="594172" y="1188343"/>
            <a:chExt cx="9433048" cy="5832648"/>
          </a:xfrm>
        </p:grpSpPr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94172" y="1188343"/>
              <a:ext cx="9433048" cy="5832648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chemeClr val="accent3">
                  <a:lumMod val="50000"/>
                </a:schemeClr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grpSp>
          <p:nvGrpSpPr>
            <p:cNvPr id="27" name="Group 9"/>
            <p:cNvGrpSpPr/>
            <p:nvPr/>
          </p:nvGrpSpPr>
          <p:grpSpPr>
            <a:xfrm>
              <a:off x="6269339" y="1339840"/>
              <a:ext cx="3459212" cy="1334670"/>
              <a:chOff x="5644518" y="0"/>
              <a:chExt cx="3247962" cy="1268760"/>
            </a:xfrm>
          </p:grpSpPr>
          <p:pic>
            <p:nvPicPr>
              <p:cNvPr id="35" name="Picture 34" descr="container20.png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5644518" y="116632"/>
                <a:ext cx="1087722" cy="784587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36" name="Picture 35" descr="container20.png"/>
              <p:cNvPicPr>
                <a:picLocks noChangeAspect="1"/>
              </p:cNvPicPr>
              <p:nvPr/>
            </p:nvPicPr>
            <p:blipFill>
              <a:blip r:embed="rId6" cstate="email"/>
              <a:stretch>
                <a:fillRect/>
              </a:stretch>
            </p:blipFill>
            <p:spPr>
              <a:xfrm>
                <a:off x="7308304" y="0"/>
                <a:ext cx="1388715" cy="877415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37" name="Rounded Rectangle 36"/>
              <p:cNvSpPr/>
              <p:nvPr/>
            </p:nvSpPr>
            <p:spPr>
              <a:xfrm>
                <a:off x="5644518" y="980728"/>
                <a:ext cx="1224136" cy="288032"/>
              </a:xfrm>
              <a:prstGeom prst="roundRect">
                <a:avLst/>
              </a:prstGeom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endParaRPr lang="lt-LT" b="1" u="sng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</a:endParaRP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en-US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~2010</a:t>
                </a:r>
                <a:r>
                  <a:rPr lang="lt-LT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 </a:t>
                </a:r>
                <a:r>
                  <a: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€</a:t>
                </a:r>
                <a:endParaRPr lang="ru-RU" b="1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  <a:ea typeface="Calibri"/>
                  <a:cs typeface="Times New Roman"/>
                </a:endParaRPr>
              </a:p>
              <a:p>
                <a:pPr algn="ctr"/>
                <a:endParaRPr lang="en-US" dirty="0"/>
              </a:p>
            </p:txBody>
          </p:sp>
          <p:sp>
            <p:nvSpPr>
              <p:cNvPr id="38" name="Rounded Rectangle 37"/>
              <p:cNvSpPr/>
              <p:nvPr/>
            </p:nvSpPr>
            <p:spPr>
              <a:xfrm>
                <a:off x="7452320" y="980728"/>
                <a:ext cx="1440160" cy="288032"/>
              </a:xfrm>
              <a:prstGeom prst="roundRect">
                <a:avLst/>
              </a:prstGeom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endParaRPr lang="lt-LT" b="1" u="sng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</a:endParaRP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en-US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~2780</a:t>
                </a:r>
                <a:r>
                  <a:rPr lang="lt-LT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 </a:t>
                </a:r>
                <a:r>
                  <a: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€</a:t>
                </a:r>
                <a:endParaRPr lang="ru-RU" b="1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  <a:ea typeface="Calibri"/>
                  <a:cs typeface="Times New Roman"/>
                </a:endParaRPr>
              </a:p>
              <a:p>
                <a:pPr algn="ctr"/>
                <a:endParaRPr lang="en-US" dirty="0"/>
              </a:p>
            </p:txBody>
          </p:sp>
        </p:grpSp>
        <p:sp>
          <p:nvSpPr>
            <p:cNvPr id="28" name="Rectangle 1"/>
            <p:cNvSpPr>
              <a:spLocks noChangeArrowheads="1"/>
            </p:cNvSpPr>
            <p:nvPr/>
          </p:nvSpPr>
          <p:spPr bwMode="auto">
            <a:xfrm>
              <a:off x="6210796" y="2740850"/>
              <a:ext cx="3757881" cy="1125169"/>
            </a:xfrm>
            <a:prstGeom prst="rect">
              <a:avLst/>
            </a:prstGeom>
            <a:solidFill>
              <a:srgbClr val="DB1F26"/>
            </a:solidFill>
            <a:ln w="9525">
              <a:solidFill>
                <a:schemeClr val="accent3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algn="ctr"/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Стамбул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 –</a:t>
              </a:r>
              <a:r>
                <a:rPr lang="lt-LT" sz="2000" b="1" dirty="0" smtClean="0">
                  <a:solidFill>
                    <a:schemeClr val="bg1"/>
                  </a:solidFill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 </a:t>
              </a:r>
              <a:r>
                <a:rPr lang="ru-RU" sz="2000" b="1" dirty="0" smtClean="0">
                  <a:solidFill>
                    <a:schemeClr val="bg1"/>
                  </a:solidFill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Одесса</a:t>
              </a:r>
              <a:r>
                <a:rPr lang="lt-LT" sz="2000" b="1" dirty="0" smtClean="0">
                  <a:solidFill>
                    <a:schemeClr val="bg1"/>
                  </a:solidFill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 – </a:t>
              </a:r>
              <a:r>
                <a:rPr lang="ru-RU" sz="2000" b="1" dirty="0" smtClean="0">
                  <a:solidFill>
                    <a:schemeClr val="bg1"/>
                  </a:solidFill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Киев</a:t>
              </a:r>
              <a:r>
                <a:rPr lang="lt-LT" sz="2000" b="1" dirty="0" smtClean="0">
                  <a:solidFill>
                    <a:schemeClr val="bg1"/>
                  </a:solidFill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 –</a:t>
              </a:r>
              <a:r>
                <a:rPr lang="ru-RU" sz="2000" b="1" dirty="0" smtClean="0">
                  <a:solidFill>
                    <a:schemeClr val="bg1"/>
                  </a:solidFill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 Минск – </a:t>
              </a:r>
              <a:r>
                <a:rPr lang="lt-LT" sz="2000" b="1" dirty="0" smtClean="0">
                  <a:solidFill>
                    <a:schemeClr val="bg1"/>
                  </a:solidFill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 </a:t>
              </a:r>
              <a:r>
                <a:rPr lang="ru-RU" sz="2000" b="1" dirty="0" smtClean="0">
                  <a:solidFill>
                    <a:schemeClr val="bg1"/>
                  </a:solidFill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Вильнюс </a:t>
              </a:r>
              <a:r>
                <a:rPr kumimoji="0" lang="en-US" sz="20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– </a:t>
              </a: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Клайпеда</a:t>
              </a:r>
              <a:endPara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endParaRPr>
            </a:p>
          </p:txBody>
        </p:sp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670863" y="2248824"/>
              <a:ext cx="2198489" cy="984733"/>
            </a:xfrm>
            <a:prstGeom prst="round2DiagRect">
              <a:avLst>
                <a:gd name="adj1" fmla="val 16667"/>
                <a:gd name="adj2" fmla="val 0"/>
              </a:avLst>
            </a:prstGeom>
            <a:ln w="19050" cap="sq">
              <a:solidFill>
                <a:schemeClr val="accent3">
                  <a:lumMod val="50000"/>
                </a:schemeClr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0" name="Rectangle 29"/>
            <p:cNvSpPr/>
            <p:nvPr/>
          </p:nvSpPr>
          <p:spPr>
            <a:xfrm>
              <a:off x="670863" y="3311137"/>
              <a:ext cx="3681189" cy="1200328"/>
            </a:xfrm>
            <a:prstGeom prst="rect">
              <a:avLst/>
            </a:pr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36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ЖД + Море</a:t>
              </a:r>
            </a:p>
            <a:p>
              <a:pPr algn="ctr"/>
              <a:r>
                <a:rPr lang="lt-LT" sz="36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~ 10 </a:t>
              </a:r>
              <a:r>
                <a:rPr lang="lt-LT" sz="36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</a:t>
              </a:r>
              <a:r>
                <a:rPr lang="ru-RU" sz="36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дней</a:t>
              </a:r>
              <a:endParaRPr lang="en-US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31" name="Plus 30"/>
            <p:cNvSpPr/>
            <p:nvPr/>
          </p:nvSpPr>
          <p:spPr bwMode="auto">
            <a:xfrm>
              <a:off x="2894915" y="2779065"/>
              <a:ext cx="460149" cy="378743"/>
            </a:xfrm>
            <a:prstGeom prst="mathPlus">
              <a:avLst/>
            </a:prstGeom>
            <a:solidFill>
              <a:srgbClr val="DB1F26"/>
            </a:solidFill>
            <a:ln w="9525" cap="flat" cmpd="sng" algn="ctr">
              <a:solidFill>
                <a:schemeClr val="accent3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32" name="Picture 5" descr="http://corrupteddevelopment.com/wp-content/uploads/2012/07/transport-icon.jp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3355064" y="2210950"/>
              <a:ext cx="920297" cy="1022607"/>
            </a:xfrm>
            <a:prstGeom prst="round2DiagRect">
              <a:avLst>
                <a:gd name="adj1" fmla="val 16667"/>
                <a:gd name="adj2" fmla="val 0"/>
              </a:avLst>
            </a:prstGeom>
            <a:ln w="19050" cap="sq">
              <a:solidFill>
                <a:schemeClr val="accent3">
                  <a:lumMod val="50000"/>
                </a:schemeClr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3" name="Left Arrow 32"/>
            <p:cNvSpPr/>
            <p:nvPr/>
          </p:nvSpPr>
          <p:spPr>
            <a:xfrm>
              <a:off x="1591161" y="1491338"/>
              <a:ext cx="1533829" cy="227246"/>
            </a:xfrm>
            <a:prstGeom prst="leftArrow">
              <a:avLst/>
            </a:prstGeom>
            <a:solidFill>
              <a:srgbClr val="FF0000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Left Arrow 33"/>
            <p:cNvSpPr/>
            <p:nvPr/>
          </p:nvSpPr>
          <p:spPr>
            <a:xfrm rot="4062782">
              <a:off x="2695507" y="1230216"/>
              <a:ext cx="245434" cy="229685"/>
            </a:xfrm>
            <a:prstGeom prst="leftArrow">
              <a:avLst/>
            </a:prstGeom>
            <a:solidFill>
              <a:srgbClr val="FF0000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d.lavrenov\Desktop\Projektas pristatymai_VKS\Konteineriniai traukiniai\2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grpSp>
        <p:nvGrpSpPr>
          <p:cNvPr id="2" name="Group 2"/>
          <p:cNvGrpSpPr/>
          <p:nvPr/>
        </p:nvGrpSpPr>
        <p:grpSpPr>
          <a:xfrm>
            <a:off x="0" y="188640"/>
            <a:ext cx="2304256" cy="1224136"/>
            <a:chOff x="0" y="3501008"/>
            <a:chExt cx="2483768" cy="1296144"/>
          </a:xfrm>
        </p:grpSpPr>
        <p:pic>
          <p:nvPicPr>
            <p:cNvPr id="4" name="Picture 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3501008"/>
              <a:ext cx="2483768" cy="121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4"/>
            <p:cNvSpPr/>
            <p:nvPr/>
          </p:nvSpPr>
          <p:spPr bwMode="auto">
            <a:xfrm>
              <a:off x="755576" y="4293096"/>
              <a:ext cx="1296144" cy="50405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800" b="1" dirty="0" smtClean="0">
                  <a:solidFill>
                    <a:schemeClr val="bg1"/>
                  </a:solidFill>
                  <a:latin typeface="Cambria" pitchFamily="18" charset="0"/>
                </a:rPr>
                <a:t>лет</a:t>
              </a:r>
              <a:endPara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2483768" y="0"/>
            <a:ext cx="6948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Тарифы «</a:t>
            </a:r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Viking train</a:t>
            </a:r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» 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4231632"/>
              </p:ext>
            </p:extLst>
          </p:nvPr>
        </p:nvGraphicFramePr>
        <p:xfrm>
          <a:off x="323528" y="1628796"/>
          <a:ext cx="8568953" cy="431105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{F5AB1C69-6EDB-4FF4-983F-18BD219EF322}</a:tableStyleId>
              </a:tblPr>
              <a:tblGrid>
                <a:gridCol w="3131065"/>
                <a:gridCol w="1264915"/>
                <a:gridCol w="1390694"/>
                <a:gridCol w="1390694"/>
                <a:gridCol w="1391585"/>
              </a:tblGrid>
              <a:tr h="3600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Cambria" pitchFamily="18" charset="0"/>
                        </a:rPr>
                        <a:t> </a:t>
                      </a:r>
                      <a:r>
                        <a:rPr lang="en-US" sz="1800" dirty="0" smtClean="0">
                          <a:solidFill>
                            <a:schemeClr val="bg1"/>
                          </a:solidFill>
                          <a:effectLst/>
                          <a:latin typeface="Cambria" pitchFamily="18" charset="0"/>
                        </a:rPr>
                        <a:t>USD/KM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00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  <a:latin typeface="Cambria" pitchFamily="18" charset="0"/>
                          <a:ea typeface="Times New Roman"/>
                        </a:rPr>
                        <a:t>Вагоны общественного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  <a:effectLst/>
                          <a:latin typeface="Cambria" pitchFamily="18" charset="0"/>
                          <a:ea typeface="Times New Roman"/>
                        </a:rPr>
                        <a:t> парка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Вагоны частного парка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20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 </a:t>
                      </a:r>
                      <a:endParaRPr lang="en-US" sz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Загруженный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Пустой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Загруженный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Пустой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42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20</a:t>
                      </a:r>
                      <a:r>
                        <a:rPr lang="en-US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’ DRY</a:t>
                      </a:r>
                      <a:r>
                        <a:rPr lang="en-US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 CONTAINER</a:t>
                      </a:r>
                      <a:endParaRPr lang="en-US" sz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0,204</a:t>
                      </a:r>
                      <a:endParaRPr lang="en-US" sz="1200" b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0,101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0,173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0,086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2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30</a:t>
                      </a:r>
                      <a:r>
                        <a:rPr lang="en-US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’</a:t>
                      </a: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DRY</a:t>
                      </a:r>
                      <a:r>
                        <a:rPr lang="en-US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 CONTAINER</a:t>
                      </a:r>
                      <a:endParaRPr lang="en-US" sz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0,306</a:t>
                      </a:r>
                      <a:endParaRPr lang="en-US" sz="1200" b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0,152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0,260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0,129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2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40</a:t>
                      </a:r>
                      <a:r>
                        <a:rPr lang="en-US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’ DRY</a:t>
                      </a:r>
                      <a:r>
                        <a:rPr lang="en-US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 CONTAINER</a:t>
                      </a:r>
                      <a:endParaRPr lang="en-US" sz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0,382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0,191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0,325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0,162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2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45</a:t>
                      </a:r>
                      <a:r>
                        <a:rPr lang="en-US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’</a:t>
                      </a: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DRY</a:t>
                      </a:r>
                      <a:r>
                        <a:rPr lang="en-US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 CONTAINER</a:t>
                      </a:r>
                      <a:endParaRPr lang="en-US" sz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0,471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0,242</a:t>
                      </a:r>
                      <a:endParaRPr lang="en-US" sz="1200" b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0,400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0,206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2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20</a:t>
                      </a:r>
                      <a:r>
                        <a:rPr lang="en-US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’ REEFER</a:t>
                      </a:r>
                      <a:r>
                        <a:rPr lang="en-US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 CONTAINER</a:t>
                      </a:r>
                      <a:endParaRPr lang="en-US" sz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0,242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0,121</a:t>
                      </a:r>
                      <a:endParaRPr lang="en-US" sz="1200" b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0,206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0,103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2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30</a:t>
                      </a:r>
                      <a:r>
                        <a:rPr lang="en-US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’ REEFER</a:t>
                      </a:r>
                      <a:r>
                        <a:rPr lang="en-US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 CONTAINER</a:t>
                      </a:r>
                      <a:endParaRPr lang="en-US" sz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0,363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0,182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0,309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0,155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2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40</a:t>
                      </a:r>
                      <a:r>
                        <a:rPr lang="en-US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’</a:t>
                      </a: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REEFER</a:t>
                      </a:r>
                      <a:r>
                        <a:rPr lang="en-US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 CONTAINER</a:t>
                      </a:r>
                      <a:endParaRPr lang="en-US" sz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0,436</a:t>
                      </a:r>
                      <a:endParaRPr lang="en-US" sz="1200" b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0,218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0,371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0,185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2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20</a:t>
                      </a:r>
                      <a:r>
                        <a:rPr lang="en-US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’</a:t>
                      </a: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TANK</a:t>
                      </a:r>
                      <a:r>
                        <a:rPr lang="en-US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 CONTAINER</a:t>
                      </a:r>
                      <a:endParaRPr lang="en-US" sz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0,254</a:t>
                      </a:r>
                      <a:endParaRPr lang="en-US" sz="1200" b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0,133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0,216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0,113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20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30</a:t>
                      </a:r>
                      <a:r>
                        <a:rPr lang="en-US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’ TANK</a:t>
                      </a:r>
                      <a:r>
                        <a:rPr lang="en-US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 CONTAINER</a:t>
                      </a:r>
                      <a:endParaRPr lang="en-US" sz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0,381</a:t>
                      </a:r>
                      <a:endParaRPr lang="en-US" sz="1200" b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0,200</a:t>
                      </a:r>
                      <a:endParaRPr lang="en-US" sz="1200" b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0,324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0,170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20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40</a:t>
                      </a:r>
                      <a:r>
                        <a:rPr lang="en-US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’ TANK</a:t>
                      </a:r>
                      <a:r>
                        <a:rPr lang="en-US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 CONTAINER</a:t>
                      </a:r>
                      <a:endParaRPr lang="en-US" sz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0,460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0,230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0,391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mbria" pitchFamily="18" charset="0"/>
                        </a:rPr>
                        <a:t>0,196</a:t>
                      </a:r>
                      <a:endParaRPr lang="en-US" sz="12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d.lavrenov\Desktop\Projektas pristatymai_VKS\Konteineriniai traukiniai\2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56700" cy="6870700"/>
          </a:xfrm>
          <a:prstGeom prst="rect">
            <a:avLst/>
          </a:prstGeom>
          <a:noFill/>
        </p:spPr>
      </p:pic>
      <p:sp>
        <p:nvSpPr>
          <p:cNvPr id="16" name="Rectangle 15"/>
          <p:cNvSpPr/>
          <p:nvPr/>
        </p:nvSpPr>
        <p:spPr>
          <a:xfrm>
            <a:off x="179512" y="-99392"/>
            <a:ext cx="89644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Преимущества поезда «</a:t>
            </a:r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Viking train</a:t>
            </a:r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» клиенту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graphicFrame>
        <p:nvGraphicFramePr>
          <p:cNvPr id="183" name="Diagram 182"/>
          <p:cNvGraphicFramePr/>
          <p:nvPr>
            <p:extLst>
              <p:ext uri="{D42A27DB-BD31-4B8C-83A1-F6EECF244321}">
                <p14:modId xmlns:p14="http://schemas.microsoft.com/office/powerpoint/2010/main" xmlns="" val="2954854657"/>
              </p:ext>
            </p:extLst>
          </p:nvPr>
        </p:nvGraphicFramePr>
        <p:xfrm>
          <a:off x="323528" y="1844824"/>
          <a:ext cx="871296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d.lavrenov\Desktop\Projektas pristatymai_VKS\Konteineriniai traukiniai\2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grpSp>
        <p:nvGrpSpPr>
          <p:cNvPr id="2" name="Group 2"/>
          <p:cNvGrpSpPr/>
          <p:nvPr/>
        </p:nvGrpSpPr>
        <p:grpSpPr>
          <a:xfrm>
            <a:off x="0" y="188640"/>
            <a:ext cx="2304256" cy="1224136"/>
            <a:chOff x="0" y="3501008"/>
            <a:chExt cx="2483768" cy="1296144"/>
          </a:xfrm>
        </p:grpSpPr>
        <p:pic>
          <p:nvPicPr>
            <p:cNvPr id="4" name="Picture 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3501008"/>
              <a:ext cx="2483768" cy="121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4"/>
            <p:cNvSpPr/>
            <p:nvPr/>
          </p:nvSpPr>
          <p:spPr bwMode="auto">
            <a:xfrm>
              <a:off x="755576" y="4293096"/>
              <a:ext cx="1296144" cy="50405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800" b="1" dirty="0" smtClean="0">
                  <a:solidFill>
                    <a:schemeClr val="bg1"/>
                  </a:solidFill>
                  <a:latin typeface="Cambria" pitchFamily="18" charset="0"/>
                </a:rPr>
                <a:t>лет</a:t>
              </a:r>
              <a:endPara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2123728" y="-27384"/>
            <a:ext cx="70202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Преимущества  поезда                              «</a:t>
            </a:r>
            <a:r>
              <a:rPr lang="en-US" sz="27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Viking train</a:t>
            </a:r>
            <a:r>
              <a:rPr lang="ru-RU" sz="27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»  на государственном уровне</a:t>
            </a:r>
            <a:endParaRPr lang="en-US" sz="27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7" name="Picture 2" descr="C:\Documents and Settings\d.lavrenov\Desktop\Viking ppt stilius\inside white.png"/>
          <p:cNvPicPr>
            <a:picLocks noChangeAspect="1" noChangeArrowheads="1"/>
          </p:cNvPicPr>
          <p:nvPr/>
        </p:nvPicPr>
        <p:blipFill>
          <a:blip r:embed="rId4" cstate="email"/>
          <a:srcRect l="7549" t="46151" r="3169"/>
          <a:stretch>
            <a:fillRect/>
          </a:stretch>
        </p:blipFill>
        <p:spPr bwMode="auto">
          <a:xfrm>
            <a:off x="0" y="2708920"/>
            <a:ext cx="9144000" cy="4149080"/>
          </a:xfrm>
          <a:prstGeom prst="rect">
            <a:avLst/>
          </a:prstGeom>
          <a:noFill/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0" y="2804160"/>
          <a:ext cx="9144000" cy="414528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920825"/>
                <a:gridCol w="4223175"/>
              </a:tblGrid>
              <a:tr h="319678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ЗАГРЯЗНЕНИЕ ВОЗДУХА</a:t>
                      </a:r>
                      <a:r>
                        <a:rPr lang="en-US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t-LT" dirty="0"/>
                    </a:p>
                  </a:txBody>
                  <a:tcPr/>
                </a:tc>
              </a:tr>
              <a:tr h="791584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0,6 </a:t>
                      </a:r>
                      <a:r>
                        <a:rPr lang="en-US" sz="1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ct</a:t>
                      </a:r>
                      <a:r>
                        <a:rPr lang="en-US" sz="18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/ </a:t>
                      </a:r>
                      <a:r>
                        <a:rPr lang="en-US" sz="1800" b="0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tkm</a:t>
                      </a:r>
                      <a:endParaRPr lang="en-US" sz="1800" b="0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1734* 0,6= 1040,4</a:t>
                      </a:r>
                      <a:r>
                        <a:rPr lang="ru-RU" sz="18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EUR</a:t>
                      </a:r>
                      <a:r>
                        <a:rPr lang="ru-RU" sz="1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– ЖД состав</a:t>
                      </a:r>
                      <a:endParaRPr lang="en-US" sz="18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2,2</a:t>
                      </a:r>
                      <a:r>
                        <a:rPr lang="en-US" sz="16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ct / </a:t>
                      </a:r>
                      <a:r>
                        <a:rPr lang="en-US" sz="1600" b="0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tkm</a:t>
                      </a:r>
                      <a:endParaRPr lang="en-US" sz="1600" b="0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1734*2,2= 3814,8 </a:t>
                      </a:r>
                      <a:r>
                        <a:rPr lang="en-US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EUR</a:t>
                      </a: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–</a:t>
                      </a:r>
                      <a:r>
                        <a:rPr lang="lt-LT" sz="16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один тягач</a:t>
                      </a:r>
                      <a:endParaRPr lang="en-US" sz="16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800" b="1" dirty="0" smtClean="0">
                          <a:solidFill>
                            <a:srgbClr val="DB1F26"/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&gt; 366.7%</a:t>
                      </a:r>
                      <a:endParaRPr lang="lt-LT" sz="1800" b="1" dirty="0">
                        <a:solidFill>
                          <a:srgbClr val="DB1F26"/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7674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ВЛИЯНИЕ ШУМА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t-LT" dirty="0"/>
                    </a:p>
                  </a:txBody>
                  <a:tcPr/>
                </a:tc>
              </a:tr>
              <a:tr h="7915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1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,2</a:t>
                      </a:r>
                      <a:r>
                        <a:rPr lang="en-US" sz="18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ct / </a:t>
                      </a:r>
                      <a:r>
                        <a:rPr lang="en-US" sz="1800" b="0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tkm</a:t>
                      </a:r>
                      <a:endParaRPr lang="en-US" sz="1800" b="0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1734*1,2</a:t>
                      </a:r>
                      <a:r>
                        <a:rPr lang="ru-RU" sz="18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= 2080,8 </a:t>
                      </a:r>
                      <a:r>
                        <a:rPr lang="en-US" sz="1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EUR</a:t>
                      </a:r>
                      <a:r>
                        <a:rPr lang="ru-RU" sz="1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– ЖД состав</a:t>
                      </a:r>
                      <a:endParaRPr lang="en-US" sz="18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2,2</a:t>
                      </a:r>
                      <a:r>
                        <a:rPr lang="en-US" sz="16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ct / </a:t>
                      </a:r>
                      <a:r>
                        <a:rPr lang="en-US" sz="1600" b="0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tkm</a:t>
                      </a:r>
                      <a:endParaRPr lang="en-US" sz="1600" b="0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1734*2,2 </a:t>
                      </a:r>
                      <a:r>
                        <a:rPr lang="en-US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EUR</a:t>
                      </a: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= 3814,8 </a:t>
                      </a:r>
                      <a:r>
                        <a:rPr lang="en-US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EUR</a:t>
                      </a: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– </a:t>
                      </a:r>
                      <a:r>
                        <a:rPr lang="lt-LT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один тягач</a:t>
                      </a:r>
                      <a:endParaRPr lang="en-US" sz="16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rgbClr val="DB1F26"/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&gt; 183.3 %</a:t>
                      </a:r>
                    </a:p>
                  </a:txBody>
                  <a:tcPr/>
                </a:tc>
              </a:tr>
              <a:tr h="319678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ДОРОЖНЫЕ</a:t>
                      </a:r>
                      <a:r>
                        <a:rPr lang="ru-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ПРОИСШЕСВИЯ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lt-LT" dirty="0"/>
                    </a:p>
                  </a:txBody>
                  <a:tcPr/>
                </a:tc>
              </a:tr>
              <a:tr h="791584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0,5 </a:t>
                      </a:r>
                      <a:r>
                        <a:rPr lang="en-US" sz="18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ct / </a:t>
                      </a:r>
                      <a:r>
                        <a:rPr lang="en-US" sz="1800" b="0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tkm</a:t>
                      </a:r>
                      <a:endParaRPr lang="ru-RU" sz="1800" b="0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1734* </a:t>
                      </a:r>
                      <a:r>
                        <a:rPr lang="ru-RU" sz="18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0,5 = 867 </a:t>
                      </a:r>
                      <a:r>
                        <a:rPr lang="en-US" sz="1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EUR</a:t>
                      </a:r>
                      <a:r>
                        <a:rPr lang="ru-RU" sz="1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– ЖД состав</a:t>
                      </a:r>
                      <a:endParaRPr lang="ru-RU" sz="1800" b="0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4,2 </a:t>
                      </a:r>
                      <a:r>
                        <a:rPr lang="en-US" sz="16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ct / </a:t>
                      </a:r>
                      <a:r>
                        <a:rPr lang="en-US" sz="1600" b="0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tkm</a:t>
                      </a:r>
                      <a:endParaRPr lang="ru-RU" sz="1600" b="0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1734* 4,2</a:t>
                      </a:r>
                      <a:r>
                        <a:rPr lang="ru-RU" sz="16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EUR</a:t>
                      </a: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= 7282,8 – </a:t>
                      </a:r>
                      <a:r>
                        <a:rPr lang="ru-RU" sz="16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один тягач</a:t>
                      </a:r>
                      <a:endParaRPr lang="ru-RU" sz="16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rgbClr val="DB1F26"/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&gt; 840 %</a:t>
                      </a:r>
                    </a:p>
                  </a:txBody>
                  <a:tcPr/>
                </a:tc>
              </a:tr>
              <a:tr h="473585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*Маршрут</a:t>
                      </a:r>
                      <a:r>
                        <a:rPr lang="lt-LT" sz="1600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:</a:t>
                      </a:r>
                      <a:r>
                        <a:rPr lang="ru-RU" sz="1600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Клайпеда</a:t>
                      </a:r>
                      <a:r>
                        <a:rPr lang="lt-LT" sz="1600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lt-LT" sz="1600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Ильичевск – 1734 км</a:t>
                      </a:r>
                      <a:r>
                        <a:rPr lang="en-US" sz="1600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*</a:t>
                      </a:r>
                      <a:r>
                        <a:rPr lang="ru-RU" sz="1600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вес состава</a:t>
                      </a:r>
                      <a:r>
                        <a:rPr lang="lt-LT" sz="1600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– 1776 тонн </a:t>
                      </a:r>
                      <a:r>
                        <a:rPr lang="ru-RU" sz="16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lang="ru-RU" sz="1600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3079584 </a:t>
                      </a:r>
                      <a:r>
                        <a:rPr lang="ru-RU" sz="1600" i="1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ткм</a:t>
                      </a:r>
                      <a:endParaRPr lang="ru-RU" sz="1600" i="1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600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по данным</a:t>
                      </a:r>
                      <a:r>
                        <a:rPr lang="lt-LT" sz="1600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 pitchFamily="18" charset="0"/>
                          <a:cs typeface="Times New Roman" pitchFamily="18" charset="0"/>
                        </a:rPr>
                        <a:t>OECD (Organization for economic cooperation and development)</a:t>
                      </a:r>
                      <a:endParaRPr lang="ru-RU" sz="1600" i="1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t-LT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0" y="1484784"/>
            <a:ext cx="9144000" cy="1368152"/>
            <a:chOff x="0" y="980728"/>
            <a:chExt cx="9144000" cy="1368152"/>
          </a:xfrm>
        </p:grpSpPr>
        <p:pic>
          <p:nvPicPr>
            <p:cNvPr id="10" name="Picture 2" descr="C:\Documents and Settings\d.lavrenov\Desktop\FOTO ir LOGO\2011 05 LG jpeg\_MG_2517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0" y="980728"/>
              <a:ext cx="2376264" cy="1188131"/>
            </a:xfrm>
            <a:prstGeom prst="rect">
              <a:avLst/>
            </a:prstGeom>
            <a:noFill/>
            <a:ln>
              <a:solidFill>
                <a:schemeClr val="accent3">
                  <a:lumMod val="50000"/>
                </a:schemeClr>
              </a:solidFill>
            </a:ln>
          </p:spPr>
        </p:pic>
        <p:sp>
          <p:nvSpPr>
            <p:cNvPr id="11" name="Right Arrow 10"/>
            <p:cNvSpPr/>
            <p:nvPr/>
          </p:nvSpPr>
          <p:spPr>
            <a:xfrm rot="10800000">
              <a:off x="2483767" y="1556791"/>
              <a:ext cx="1140697" cy="516129"/>
            </a:xfrm>
            <a:prstGeom prst="rightArrow">
              <a:avLst>
                <a:gd name="adj1" fmla="val 61365"/>
                <a:gd name="adj2" fmla="val 50000"/>
              </a:avLst>
            </a:prstGeom>
            <a:solidFill>
              <a:schemeClr val="accent3">
                <a:lumMod val="75000"/>
              </a:schemeClr>
            </a:solidFill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lt-LT" dirty="0"/>
            </a:p>
          </p:txBody>
        </p:sp>
        <p:sp>
          <p:nvSpPr>
            <p:cNvPr id="12" name="Right Arrow 11"/>
            <p:cNvSpPr/>
            <p:nvPr/>
          </p:nvSpPr>
          <p:spPr>
            <a:xfrm>
              <a:off x="4139952" y="1556792"/>
              <a:ext cx="1440160" cy="535157"/>
            </a:xfrm>
            <a:prstGeom prst="rightArrow">
              <a:avLst>
                <a:gd name="adj1" fmla="val 53819"/>
                <a:gd name="adj2" fmla="val 64110"/>
              </a:avLst>
            </a:prstGeom>
            <a:solidFill>
              <a:srgbClr val="DB1F26"/>
            </a:solidFill>
            <a:ln>
              <a:solidFill>
                <a:srgbClr val="DB1F26"/>
              </a:solidFill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lt-LT" dirty="0"/>
            </a:p>
          </p:txBody>
        </p:sp>
        <p:grpSp>
          <p:nvGrpSpPr>
            <p:cNvPr id="13" name="Group 10"/>
            <p:cNvGrpSpPr/>
            <p:nvPr/>
          </p:nvGrpSpPr>
          <p:grpSpPr>
            <a:xfrm>
              <a:off x="5643570" y="1071546"/>
              <a:ext cx="3500430" cy="1260208"/>
              <a:chOff x="5220072" y="620688"/>
              <a:chExt cx="3240905" cy="1260208"/>
            </a:xfrm>
          </p:grpSpPr>
          <p:pic>
            <p:nvPicPr>
              <p:cNvPr id="17" name="Picture 43" descr="C:\Documents and Settings\m.matulaitis\Desktop\kijevas_20101215\Picture6.jpg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6648832" y="620688"/>
                <a:ext cx="1812145" cy="1260208"/>
              </a:xfrm>
              <a:prstGeom prst="rect">
                <a:avLst/>
              </a:prstGeom>
              <a:noFill/>
              <a:ln>
                <a:solidFill>
                  <a:srgbClr val="DB1F26"/>
                </a:solidFill>
              </a:ln>
            </p:spPr>
          </p:pic>
          <p:pic>
            <p:nvPicPr>
              <p:cNvPr id="18" name="Picture 46" descr="C:\Documents and Settings\m.matulaitis\Desktop\kijevas_20101215\Picture5.jpg"/>
              <p:cNvPicPr>
                <a:picLocks noChangeAspect="1" noChangeArrowheads="1"/>
              </p:cNvPicPr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>
                <a:off x="5220072" y="908721"/>
                <a:ext cx="1477217" cy="950654"/>
              </a:xfrm>
              <a:prstGeom prst="rect">
                <a:avLst/>
              </a:prstGeom>
              <a:noFill/>
              <a:ln>
                <a:solidFill>
                  <a:srgbClr val="DB1F26"/>
                </a:solidFill>
              </a:ln>
            </p:spPr>
          </p:pic>
        </p:grpSp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179512" y="1268760"/>
              <a:ext cx="1714480" cy="1080120"/>
            </a:xfrm>
            <a:prstGeom prst="rect">
              <a:avLst/>
            </a:prstGeom>
            <a:ln>
              <a:solidFill>
                <a:schemeClr val="accent3">
                  <a:lumMod val="50000"/>
                </a:schemeClr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5" name="Picture 14" descr="http://upload.wikimedia.org/wikipedia/commons/thumb/5/5c/Ambox_scales.svg/600px-Ambox_scales.svg.png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3419872" y="1412776"/>
              <a:ext cx="935001" cy="792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d.lavrenov\Desktop\Projektas pristatymai_VKS\Konteineriniai traukiniai\2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56700" cy="6870700"/>
          </a:xfrm>
          <a:prstGeom prst="rect">
            <a:avLst/>
          </a:prstGeom>
          <a:noFill/>
        </p:spPr>
      </p:pic>
      <p:sp>
        <p:nvSpPr>
          <p:cNvPr id="16" name="Rectangle 15"/>
          <p:cNvSpPr/>
          <p:nvPr/>
        </p:nvSpPr>
        <p:spPr>
          <a:xfrm>
            <a:off x="179512" y="-99392"/>
            <a:ext cx="89644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Преимущества поезда «</a:t>
            </a:r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Viking train</a:t>
            </a:r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» , </a:t>
            </a:r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</a:rPr>
              <a:t>по сравнению с автотранспортом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285" name="Rectangle 284"/>
          <p:cNvSpPr/>
          <p:nvPr/>
        </p:nvSpPr>
        <p:spPr>
          <a:xfrm>
            <a:off x="0" y="2780928"/>
            <a:ext cx="9144000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6" name="Group 285"/>
          <p:cNvGrpSpPr/>
          <p:nvPr/>
        </p:nvGrpSpPr>
        <p:grpSpPr>
          <a:xfrm>
            <a:off x="755576" y="1700808"/>
            <a:ext cx="8280920" cy="4752528"/>
            <a:chOff x="467544" y="1052736"/>
            <a:chExt cx="8280920" cy="4752528"/>
          </a:xfrm>
        </p:grpSpPr>
        <p:pic>
          <p:nvPicPr>
            <p:cNvPr id="287" name="Picture 20" descr="Fuel Tanker Icon 256px 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716016" y="3789040"/>
              <a:ext cx="1309309" cy="1308881"/>
            </a:xfrm>
            <a:prstGeom prst="rect">
              <a:avLst/>
            </a:prstGeom>
            <a:noFill/>
          </p:spPr>
        </p:pic>
        <p:cxnSp>
          <p:nvCxnSpPr>
            <p:cNvPr id="288" name="Straight Connector 287"/>
            <p:cNvCxnSpPr/>
            <p:nvPr/>
          </p:nvCxnSpPr>
          <p:spPr bwMode="auto">
            <a:xfrm>
              <a:off x="4395472" y="1052736"/>
              <a:ext cx="0" cy="475252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289" name="Group 187"/>
            <p:cNvGrpSpPr/>
            <p:nvPr/>
          </p:nvGrpSpPr>
          <p:grpSpPr>
            <a:xfrm>
              <a:off x="467544" y="1052736"/>
              <a:ext cx="8280920" cy="4711971"/>
              <a:chOff x="467544" y="1052736"/>
              <a:chExt cx="8280920" cy="4711971"/>
            </a:xfrm>
          </p:grpSpPr>
          <p:grpSp>
            <p:nvGrpSpPr>
              <p:cNvPr id="290" name="Group 10"/>
              <p:cNvGrpSpPr/>
              <p:nvPr/>
            </p:nvGrpSpPr>
            <p:grpSpPr>
              <a:xfrm>
                <a:off x="3419872" y="1700807"/>
                <a:ext cx="1003873" cy="635669"/>
                <a:chOff x="3589700" y="1713368"/>
                <a:chExt cx="3419532" cy="2438400"/>
              </a:xfrm>
            </p:grpSpPr>
            <p:pic>
              <p:nvPicPr>
                <p:cNvPr id="462" name="Picture 4" descr="http://www.veryicon.com/icon/png/Avatar/People/Engineer.png"/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3589700" y="1713368"/>
                  <a:ext cx="2438401" cy="2438396"/>
                </a:xfrm>
                <a:prstGeom prst="rect">
                  <a:avLst/>
                </a:prstGeom>
                <a:noFill/>
              </p:spPr>
            </p:pic>
            <p:pic>
              <p:nvPicPr>
                <p:cNvPr id="463" name="Picture 4" descr="http://www.veryicon.com/icon/png/Avatar/People/Engineer.png"/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4570831" y="1713368"/>
                  <a:ext cx="2438401" cy="2438400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291" name="Group 244"/>
              <p:cNvGrpSpPr/>
              <p:nvPr/>
            </p:nvGrpSpPr>
            <p:grpSpPr>
              <a:xfrm>
                <a:off x="6228504" y="1249069"/>
                <a:ext cx="1682366" cy="1289159"/>
                <a:chOff x="3779915" y="3861045"/>
                <a:chExt cx="1850501" cy="1418459"/>
              </a:xfrm>
            </p:grpSpPr>
            <p:grpSp>
              <p:nvGrpSpPr>
                <p:cNvPr id="318" name="Group 135"/>
                <p:cNvGrpSpPr/>
                <p:nvPr/>
              </p:nvGrpSpPr>
              <p:grpSpPr>
                <a:xfrm>
                  <a:off x="3779915" y="3861045"/>
                  <a:ext cx="1393305" cy="961256"/>
                  <a:chOff x="3779912" y="3861048"/>
                  <a:chExt cx="1393304" cy="961256"/>
                </a:xfrm>
              </p:grpSpPr>
              <p:grpSp>
                <p:nvGrpSpPr>
                  <p:cNvPr id="427" name="Group 106"/>
                  <p:cNvGrpSpPr/>
                  <p:nvPr/>
                </p:nvGrpSpPr>
                <p:grpSpPr>
                  <a:xfrm>
                    <a:off x="3779912" y="3861048"/>
                    <a:ext cx="936104" cy="504056"/>
                    <a:chOff x="3779912" y="3861048"/>
                    <a:chExt cx="936104" cy="504056"/>
                  </a:xfrm>
                </p:grpSpPr>
                <p:grpSp>
                  <p:nvGrpSpPr>
                    <p:cNvPr id="456" name="Group 100"/>
                    <p:cNvGrpSpPr/>
                    <p:nvPr/>
                  </p:nvGrpSpPr>
                  <p:grpSpPr>
                    <a:xfrm>
                      <a:off x="3779912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460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461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  <p:grpSp>
                  <p:nvGrpSpPr>
                    <p:cNvPr id="457" name="Group 103"/>
                    <p:cNvGrpSpPr/>
                    <p:nvPr/>
                  </p:nvGrpSpPr>
                  <p:grpSpPr>
                    <a:xfrm>
                      <a:off x="4067944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458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459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</p:grpSp>
              <p:grpSp>
                <p:nvGrpSpPr>
                  <p:cNvPr id="428" name="Group 107"/>
                  <p:cNvGrpSpPr/>
                  <p:nvPr/>
                </p:nvGrpSpPr>
                <p:grpSpPr>
                  <a:xfrm>
                    <a:off x="3995936" y="4005064"/>
                    <a:ext cx="936104" cy="504056"/>
                    <a:chOff x="3779912" y="3861048"/>
                    <a:chExt cx="936104" cy="504056"/>
                  </a:xfrm>
                </p:grpSpPr>
                <p:grpSp>
                  <p:nvGrpSpPr>
                    <p:cNvPr id="450" name="Group 100"/>
                    <p:cNvGrpSpPr/>
                    <p:nvPr/>
                  </p:nvGrpSpPr>
                  <p:grpSpPr>
                    <a:xfrm>
                      <a:off x="3779912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454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455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  <p:grpSp>
                  <p:nvGrpSpPr>
                    <p:cNvPr id="451" name="Group 103"/>
                    <p:cNvGrpSpPr/>
                    <p:nvPr/>
                  </p:nvGrpSpPr>
                  <p:grpSpPr>
                    <a:xfrm>
                      <a:off x="4067944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452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453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</p:grpSp>
              <p:grpSp>
                <p:nvGrpSpPr>
                  <p:cNvPr id="429" name="Group 114"/>
                  <p:cNvGrpSpPr/>
                  <p:nvPr/>
                </p:nvGrpSpPr>
                <p:grpSpPr>
                  <a:xfrm>
                    <a:off x="3932312" y="4013448"/>
                    <a:ext cx="936104" cy="504056"/>
                    <a:chOff x="3779912" y="3861048"/>
                    <a:chExt cx="936104" cy="504056"/>
                  </a:xfrm>
                </p:grpSpPr>
                <p:grpSp>
                  <p:nvGrpSpPr>
                    <p:cNvPr id="444" name="Group 100"/>
                    <p:cNvGrpSpPr/>
                    <p:nvPr/>
                  </p:nvGrpSpPr>
                  <p:grpSpPr>
                    <a:xfrm>
                      <a:off x="3779912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448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449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  <p:grpSp>
                  <p:nvGrpSpPr>
                    <p:cNvPr id="445" name="Group 103"/>
                    <p:cNvGrpSpPr/>
                    <p:nvPr/>
                  </p:nvGrpSpPr>
                  <p:grpSpPr>
                    <a:xfrm>
                      <a:off x="4067944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446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447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</p:grpSp>
              <p:grpSp>
                <p:nvGrpSpPr>
                  <p:cNvPr id="430" name="Group 121"/>
                  <p:cNvGrpSpPr/>
                  <p:nvPr/>
                </p:nvGrpSpPr>
                <p:grpSpPr>
                  <a:xfrm>
                    <a:off x="4084712" y="4165848"/>
                    <a:ext cx="936104" cy="504056"/>
                    <a:chOff x="3779912" y="3861048"/>
                    <a:chExt cx="936104" cy="504056"/>
                  </a:xfrm>
                </p:grpSpPr>
                <p:grpSp>
                  <p:nvGrpSpPr>
                    <p:cNvPr id="438" name="Group 100"/>
                    <p:cNvGrpSpPr/>
                    <p:nvPr/>
                  </p:nvGrpSpPr>
                  <p:grpSpPr>
                    <a:xfrm>
                      <a:off x="3779912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442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443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  <p:grpSp>
                  <p:nvGrpSpPr>
                    <p:cNvPr id="439" name="Group 103"/>
                    <p:cNvGrpSpPr/>
                    <p:nvPr/>
                  </p:nvGrpSpPr>
                  <p:grpSpPr>
                    <a:xfrm>
                      <a:off x="4067944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440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441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</p:grpSp>
              <p:grpSp>
                <p:nvGrpSpPr>
                  <p:cNvPr id="431" name="Group 128"/>
                  <p:cNvGrpSpPr/>
                  <p:nvPr/>
                </p:nvGrpSpPr>
                <p:grpSpPr>
                  <a:xfrm>
                    <a:off x="4237112" y="4318248"/>
                    <a:ext cx="936104" cy="504056"/>
                    <a:chOff x="3779912" y="3861048"/>
                    <a:chExt cx="936104" cy="504056"/>
                  </a:xfrm>
                </p:grpSpPr>
                <p:grpSp>
                  <p:nvGrpSpPr>
                    <p:cNvPr id="432" name="Group 100"/>
                    <p:cNvGrpSpPr/>
                    <p:nvPr/>
                  </p:nvGrpSpPr>
                  <p:grpSpPr>
                    <a:xfrm>
                      <a:off x="3779912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436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437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  <p:grpSp>
                  <p:nvGrpSpPr>
                    <p:cNvPr id="433" name="Group 103"/>
                    <p:cNvGrpSpPr/>
                    <p:nvPr/>
                  </p:nvGrpSpPr>
                  <p:grpSpPr>
                    <a:xfrm>
                      <a:off x="4067944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434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435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</p:grpSp>
            </p:grpSp>
            <p:grpSp>
              <p:nvGrpSpPr>
                <p:cNvPr id="319" name="Group 136"/>
                <p:cNvGrpSpPr/>
                <p:nvPr/>
              </p:nvGrpSpPr>
              <p:grpSpPr>
                <a:xfrm>
                  <a:off x="3932314" y="4013446"/>
                  <a:ext cx="1393305" cy="961256"/>
                  <a:chOff x="3779912" y="3861048"/>
                  <a:chExt cx="1393304" cy="961256"/>
                </a:xfrm>
              </p:grpSpPr>
              <p:grpSp>
                <p:nvGrpSpPr>
                  <p:cNvPr id="392" name="Group 106"/>
                  <p:cNvGrpSpPr/>
                  <p:nvPr/>
                </p:nvGrpSpPr>
                <p:grpSpPr>
                  <a:xfrm>
                    <a:off x="3779912" y="3861048"/>
                    <a:ext cx="936104" cy="504056"/>
                    <a:chOff x="3779912" y="3861048"/>
                    <a:chExt cx="936104" cy="504056"/>
                  </a:xfrm>
                </p:grpSpPr>
                <p:grpSp>
                  <p:nvGrpSpPr>
                    <p:cNvPr id="421" name="Group 100"/>
                    <p:cNvGrpSpPr/>
                    <p:nvPr/>
                  </p:nvGrpSpPr>
                  <p:grpSpPr>
                    <a:xfrm>
                      <a:off x="3779912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425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426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  <p:grpSp>
                  <p:nvGrpSpPr>
                    <p:cNvPr id="422" name="Group 103"/>
                    <p:cNvGrpSpPr/>
                    <p:nvPr/>
                  </p:nvGrpSpPr>
                  <p:grpSpPr>
                    <a:xfrm>
                      <a:off x="4067944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423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424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</p:grpSp>
              <p:grpSp>
                <p:nvGrpSpPr>
                  <p:cNvPr id="393" name="Group 107"/>
                  <p:cNvGrpSpPr/>
                  <p:nvPr/>
                </p:nvGrpSpPr>
                <p:grpSpPr>
                  <a:xfrm>
                    <a:off x="3995936" y="4005064"/>
                    <a:ext cx="936104" cy="504056"/>
                    <a:chOff x="3779912" y="3861048"/>
                    <a:chExt cx="936104" cy="504056"/>
                  </a:xfrm>
                </p:grpSpPr>
                <p:grpSp>
                  <p:nvGrpSpPr>
                    <p:cNvPr id="415" name="Group 100"/>
                    <p:cNvGrpSpPr/>
                    <p:nvPr/>
                  </p:nvGrpSpPr>
                  <p:grpSpPr>
                    <a:xfrm>
                      <a:off x="3779912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419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420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  <p:grpSp>
                  <p:nvGrpSpPr>
                    <p:cNvPr id="416" name="Group 103"/>
                    <p:cNvGrpSpPr/>
                    <p:nvPr/>
                  </p:nvGrpSpPr>
                  <p:grpSpPr>
                    <a:xfrm>
                      <a:off x="4067944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417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418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</p:grpSp>
              <p:grpSp>
                <p:nvGrpSpPr>
                  <p:cNvPr id="394" name="Group 214"/>
                  <p:cNvGrpSpPr/>
                  <p:nvPr/>
                </p:nvGrpSpPr>
                <p:grpSpPr>
                  <a:xfrm>
                    <a:off x="3932312" y="4013448"/>
                    <a:ext cx="936104" cy="504056"/>
                    <a:chOff x="3779912" y="3861048"/>
                    <a:chExt cx="936104" cy="504056"/>
                  </a:xfrm>
                </p:grpSpPr>
                <p:grpSp>
                  <p:nvGrpSpPr>
                    <p:cNvPr id="409" name="Group 100"/>
                    <p:cNvGrpSpPr/>
                    <p:nvPr/>
                  </p:nvGrpSpPr>
                  <p:grpSpPr>
                    <a:xfrm>
                      <a:off x="3779912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413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414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  <p:grpSp>
                  <p:nvGrpSpPr>
                    <p:cNvPr id="410" name="Group 103"/>
                    <p:cNvGrpSpPr/>
                    <p:nvPr/>
                  </p:nvGrpSpPr>
                  <p:grpSpPr>
                    <a:xfrm>
                      <a:off x="4067944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411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412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</p:grpSp>
              <p:grpSp>
                <p:nvGrpSpPr>
                  <p:cNvPr id="395" name="Group 121"/>
                  <p:cNvGrpSpPr/>
                  <p:nvPr/>
                </p:nvGrpSpPr>
                <p:grpSpPr>
                  <a:xfrm>
                    <a:off x="4084712" y="4165848"/>
                    <a:ext cx="936104" cy="504056"/>
                    <a:chOff x="3779912" y="3861048"/>
                    <a:chExt cx="936104" cy="504056"/>
                  </a:xfrm>
                </p:grpSpPr>
                <p:grpSp>
                  <p:nvGrpSpPr>
                    <p:cNvPr id="403" name="Group 100"/>
                    <p:cNvGrpSpPr/>
                    <p:nvPr/>
                  </p:nvGrpSpPr>
                  <p:grpSpPr>
                    <a:xfrm>
                      <a:off x="3779912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407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408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  <p:grpSp>
                  <p:nvGrpSpPr>
                    <p:cNvPr id="404" name="Group 103"/>
                    <p:cNvGrpSpPr/>
                    <p:nvPr/>
                  </p:nvGrpSpPr>
                  <p:grpSpPr>
                    <a:xfrm>
                      <a:off x="4067944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405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406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</p:grpSp>
              <p:grpSp>
                <p:nvGrpSpPr>
                  <p:cNvPr id="396" name="Group 128"/>
                  <p:cNvGrpSpPr/>
                  <p:nvPr/>
                </p:nvGrpSpPr>
                <p:grpSpPr>
                  <a:xfrm>
                    <a:off x="4237112" y="4318248"/>
                    <a:ext cx="936104" cy="504056"/>
                    <a:chOff x="3779912" y="3861048"/>
                    <a:chExt cx="936104" cy="504056"/>
                  </a:xfrm>
                </p:grpSpPr>
                <p:grpSp>
                  <p:nvGrpSpPr>
                    <p:cNvPr id="397" name="Group 100"/>
                    <p:cNvGrpSpPr/>
                    <p:nvPr/>
                  </p:nvGrpSpPr>
                  <p:grpSpPr>
                    <a:xfrm>
                      <a:off x="3779912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401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402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  <p:grpSp>
                  <p:nvGrpSpPr>
                    <p:cNvPr id="398" name="Group 103"/>
                    <p:cNvGrpSpPr/>
                    <p:nvPr/>
                  </p:nvGrpSpPr>
                  <p:grpSpPr>
                    <a:xfrm>
                      <a:off x="4067944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399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400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</p:grpSp>
            </p:grpSp>
            <p:grpSp>
              <p:nvGrpSpPr>
                <p:cNvPr id="320" name="Group 172"/>
                <p:cNvGrpSpPr/>
                <p:nvPr/>
              </p:nvGrpSpPr>
              <p:grpSpPr>
                <a:xfrm>
                  <a:off x="4084713" y="4165847"/>
                  <a:ext cx="1393305" cy="961256"/>
                  <a:chOff x="3779912" y="3861048"/>
                  <a:chExt cx="1393304" cy="961256"/>
                </a:xfrm>
              </p:grpSpPr>
              <p:grpSp>
                <p:nvGrpSpPr>
                  <p:cNvPr id="357" name="Group 106"/>
                  <p:cNvGrpSpPr/>
                  <p:nvPr/>
                </p:nvGrpSpPr>
                <p:grpSpPr>
                  <a:xfrm>
                    <a:off x="3779912" y="3861048"/>
                    <a:ext cx="936104" cy="504056"/>
                    <a:chOff x="3779912" y="3861048"/>
                    <a:chExt cx="936104" cy="504056"/>
                  </a:xfrm>
                </p:grpSpPr>
                <p:grpSp>
                  <p:nvGrpSpPr>
                    <p:cNvPr id="386" name="Group 100"/>
                    <p:cNvGrpSpPr/>
                    <p:nvPr/>
                  </p:nvGrpSpPr>
                  <p:grpSpPr>
                    <a:xfrm>
                      <a:off x="3779912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390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391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  <p:grpSp>
                  <p:nvGrpSpPr>
                    <p:cNvPr id="387" name="Group 103"/>
                    <p:cNvGrpSpPr/>
                    <p:nvPr/>
                  </p:nvGrpSpPr>
                  <p:grpSpPr>
                    <a:xfrm>
                      <a:off x="4067944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388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389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</p:grpSp>
              <p:grpSp>
                <p:nvGrpSpPr>
                  <p:cNvPr id="358" name="Group 107"/>
                  <p:cNvGrpSpPr/>
                  <p:nvPr/>
                </p:nvGrpSpPr>
                <p:grpSpPr>
                  <a:xfrm>
                    <a:off x="3995936" y="4005064"/>
                    <a:ext cx="936104" cy="504056"/>
                    <a:chOff x="3779912" y="3861048"/>
                    <a:chExt cx="936104" cy="504056"/>
                  </a:xfrm>
                </p:grpSpPr>
                <p:grpSp>
                  <p:nvGrpSpPr>
                    <p:cNvPr id="380" name="Group 200"/>
                    <p:cNvGrpSpPr/>
                    <p:nvPr/>
                  </p:nvGrpSpPr>
                  <p:grpSpPr>
                    <a:xfrm>
                      <a:off x="3779912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384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385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  <p:grpSp>
                  <p:nvGrpSpPr>
                    <p:cNvPr id="381" name="Group 103"/>
                    <p:cNvGrpSpPr/>
                    <p:nvPr/>
                  </p:nvGrpSpPr>
                  <p:grpSpPr>
                    <a:xfrm>
                      <a:off x="4067944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382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383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</p:grpSp>
              <p:grpSp>
                <p:nvGrpSpPr>
                  <p:cNvPr id="359" name="Group 114"/>
                  <p:cNvGrpSpPr/>
                  <p:nvPr/>
                </p:nvGrpSpPr>
                <p:grpSpPr>
                  <a:xfrm>
                    <a:off x="3932312" y="4013448"/>
                    <a:ext cx="936104" cy="504056"/>
                    <a:chOff x="3779912" y="3861048"/>
                    <a:chExt cx="936104" cy="504056"/>
                  </a:xfrm>
                </p:grpSpPr>
                <p:grpSp>
                  <p:nvGrpSpPr>
                    <p:cNvPr id="374" name="Group 100"/>
                    <p:cNvGrpSpPr/>
                    <p:nvPr/>
                  </p:nvGrpSpPr>
                  <p:grpSpPr>
                    <a:xfrm>
                      <a:off x="3779912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378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379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  <p:grpSp>
                  <p:nvGrpSpPr>
                    <p:cNvPr id="375" name="Group 103"/>
                    <p:cNvGrpSpPr/>
                    <p:nvPr/>
                  </p:nvGrpSpPr>
                  <p:grpSpPr>
                    <a:xfrm>
                      <a:off x="4067944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376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377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</p:grpSp>
              <p:grpSp>
                <p:nvGrpSpPr>
                  <p:cNvPr id="360" name="Group 121"/>
                  <p:cNvGrpSpPr/>
                  <p:nvPr/>
                </p:nvGrpSpPr>
                <p:grpSpPr>
                  <a:xfrm>
                    <a:off x="4084712" y="4165848"/>
                    <a:ext cx="936104" cy="504056"/>
                    <a:chOff x="3779912" y="3861048"/>
                    <a:chExt cx="936104" cy="504056"/>
                  </a:xfrm>
                </p:grpSpPr>
                <p:grpSp>
                  <p:nvGrpSpPr>
                    <p:cNvPr id="368" name="Group 100"/>
                    <p:cNvGrpSpPr/>
                    <p:nvPr/>
                  </p:nvGrpSpPr>
                  <p:grpSpPr>
                    <a:xfrm>
                      <a:off x="3779912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372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373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  <p:grpSp>
                  <p:nvGrpSpPr>
                    <p:cNvPr id="369" name="Group 103"/>
                    <p:cNvGrpSpPr/>
                    <p:nvPr/>
                  </p:nvGrpSpPr>
                  <p:grpSpPr>
                    <a:xfrm>
                      <a:off x="4067944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370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371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</p:grpSp>
              <p:grpSp>
                <p:nvGrpSpPr>
                  <p:cNvPr id="361" name="Group 128"/>
                  <p:cNvGrpSpPr/>
                  <p:nvPr/>
                </p:nvGrpSpPr>
                <p:grpSpPr>
                  <a:xfrm>
                    <a:off x="4237112" y="4318248"/>
                    <a:ext cx="936104" cy="504056"/>
                    <a:chOff x="3779912" y="3861048"/>
                    <a:chExt cx="936104" cy="504056"/>
                  </a:xfrm>
                </p:grpSpPr>
                <p:grpSp>
                  <p:nvGrpSpPr>
                    <p:cNvPr id="362" name="Group 100"/>
                    <p:cNvGrpSpPr/>
                    <p:nvPr/>
                  </p:nvGrpSpPr>
                  <p:grpSpPr>
                    <a:xfrm>
                      <a:off x="3779912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366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367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  <p:grpSp>
                  <p:nvGrpSpPr>
                    <p:cNvPr id="363" name="Group 103"/>
                    <p:cNvGrpSpPr/>
                    <p:nvPr/>
                  </p:nvGrpSpPr>
                  <p:grpSpPr>
                    <a:xfrm>
                      <a:off x="4067944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364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365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</p:grpSp>
            </p:grpSp>
            <p:grpSp>
              <p:nvGrpSpPr>
                <p:cNvPr id="321" name="Group 208"/>
                <p:cNvGrpSpPr/>
                <p:nvPr/>
              </p:nvGrpSpPr>
              <p:grpSpPr>
                <a:xfrm>
                  <a:off x="4237111" y="4318248"/>
                  <a:ext cx="1393305" cy="961256"/>
                  <a:chOff x="3779912" y="3861048"/>
                  <a:chExt cx="1393304" cy="961256"/>
                </a:xfrm>
              </p:grpSpPr>
              <p:grpSp>
                <p:nvGrpSpPr>
                  <p:cNvPr id="322" name="Group 106"/>
                  <p:cNvGrpSpPr/>
                  <p:nvPr/>
                </p:nvGrpSpPr>
                <p:grpSpPr>
                  <a:xfrm>
                    <a:off x="3779912" y="3861048"/>
                    <a:ext cx="936104" cy="504056"/>
                    <a:chOff x="3779912" y="3861048"/>
                    <a:chExt cx="936104" cy="504056"/>
                  </a:xfrm>
                </p:grpSpPr>
                <p:grpSp>
                  <p:nvGrpSpPr>
                    <p:cNvPr id="351" name="Group 100"/>
                    <p:cNvGrpSpPr/>
                    <p:nvPr/>
                  </p:nvGrpSpPr>
                  <p:grpSpPr>
                    <a:xfrm>
                      <a:off x="3779912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355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356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  <p:grpSp>
                  <p:nvGrpSpPr>
                    <p:cNvPr id="352" name="Group 103"/>
                    <p:cNvGrpSpPr/>
                    <p:nvPr/>
                  </p:nvGrpSpPr>
                  <p:grpSpPr>
                    <a:xfrm>
                      <a:off x="4067944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353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354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</p:grpSp>
              <p:grpSp>
                <p:nvGrpSpPr>
                  <p:cNvPr id="323" name="Group 107"/>
                  <p:cNvGrpSpPr/>
                  <p:nvPr/>
                </p:nvGrpSpPr>
                <p:grpSpPr>
                  <a:xfrm>
                    <a:off x="3995936" y="4005064"/>
                    <a:ext cx="936104" cy="504056"/>
                    <a:chOff x="3779912" y="3861048"/>
                    <a:chExt cx="936104" cy="504056"/>
                  </a:xfrm>
                </p:grpSpPr>
                <p:grpSp>
                  <p:nvGrpSpPr>
                    <p:cNvPr id="345" name="Group 100"/>
                    <p:cNvGrpSpPr/>
                    <p:nvPr/>
                  </p:nvGrpSpPr>
                  <p:grpSpPr>
                    <a:xfrm>
                      <a:off x="3779912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349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350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  <p:grpSp>
                  <p:nvGrpSpPr>
                    <p:cNvPr id="346" name="Group 103"/>
                    <p:cNvGrpSpPr/>
                    <p:nvPr/>
                  </p:nvGrpSpPr>
                  <p:grpSpPr>
                    <a:xfrm>
                      <a:off x="4067944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347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348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</p:grpSp>
              <p:grpSp>
                <p:nvGrpSpPr>
                  <p:cNvPr id="324" name="Group 114"/>
                  <p:cNvGrpSpPr/>
                  <p:nvPr/>
                </p:nvGrpSpPr>
                <p:grpSpPr>
                  <a:xfrm>
                    <a:off x="3932312" y="4013448"/>
                    <a:ext cx="936104" cy="504056"/>
                    <a:chOff x="3779912" y="3861048"/>
                    <a:chExt cx="936104" cy="504056"/>
                  </a:xfrm>
                </p:grpSpPr>
                <p:grpSp>
                  <p:nvGrpSpPr>
                    <p:cNvPr id="339" name="Group 100"/>
                    <p:cNvGrpSpPr/>
                    <p:nvPr/>
                  </p:nvGrpSpPr>
                  <p:grpSpPr>
                    <a:xfrm>
                      <a:off x="3779912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343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344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  <p:grpSp>
                  <p:nvGrpSpPr>
                    <p:cNvPr id="340" name="Group 103"/>
                    <p:cNvGrpSpPr/>
                    <p:nvPr/>
                  </p:nvGrpSpPr>
                  <p:grpSpPr>
                    <a:xfrm>
                      <a:off x="4067944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341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342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</p:grpSp>
              <p:grpSp>
                <p:nvGrpSpPr>
                  <p:cNvPr id="325" name="Group 121"/>
                  <p:cNvGrpSpPr/>
                  <p:nvPr/>
                </p:nvGrpSpPr>
                <p:grpSpPr>
                  <a:xfrm>
                    <a:off x="4084712" y="4165848"/>
                    <a:ext cx="936104" cy="504056"/>
                    <a:chOff x="3779912" y="3861048"/>
                    <a:chExt cx="936104" cy="504056"/>
                  </a:xfrm>
                </p:grpSpPr>
                <p:grpSp>
                  <p:nvGrpSpPr>
                    <p:cNvPr id="333" name="Group 100"/>
                    <p:cNvGrpSpPr/>
                    <p:nvPr/>
                  </p:nvGrpSpPr>
                  <p:grpSpPr>
                    <a:xfrm>
                      <a:off x="3779912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337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338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  <p:grpSp>
                  <p:nvGrpSpPr>
                    <p:cNvPr id="334" name="Group 103"/>
                    <p:cNvGrpSpPr/>
                    <p:nvPr/>
                  </p:nvGrpSpPr>
                  <p:grpSpPr>
                    <a:xfrm>
                      <a:off x="4067944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335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336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</p:grpSp>
              <p:grpSp>
                <p:nvGrpSpPr>
                  <p:cNvPr id="326" name="Group 128"/>
                  <p:cNvGrpSpPr/>
                  <p:nvPr/>
                </p:nvGrpSpPr>
                <p:grpSpPr>
                  <a:xfrm>
                    <a:off x="4237112" y="4318248"/>
                    <a:ext cx="936104" cy="504056"/>
                    <a:chOff x="3779912" y="3861048"/>
                    <a:chExt cx="936104" cy="504056"/>
                  </a:xfrm>
                </p:grpSpPr>
                <p:grpSp>
                  <p:nvGrpSpPr>
                    <p:cNvPr id="327" name="Group 100"/>
                    <p:cNvGrpSpPr/>
                    <p:nvPr/>
                  </p:nvGrpSpPr>
                  <p:grpSpPr>
                    <a:xfrm>
                      <a:off x="3779912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331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332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  <p:grpSp>
                  <p:nvGrpSpPr>
                    <p:cNvPr id="328" name="Group 103"/>
                    <p:cNvGrpSpPr/>
                    <p:nvPr/>
                  </p:nvGrpSpPr>
                  <p:grpSpPr>
                    <a:xfrm>
                      <a:off x="4067944" y="3861048"/>
                      <a:ext cx="648072" cy="504056"/>
                      <a:chOff x="0" y="1988840"/>
                      <a:chExt cx="3121968" cy="2510408"/>
                    </a:xfrm>
                  </p:grpSpPr>
                  <p:pic>
                    <p:nvPicPr>
                      <p:cNvPr id="329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8840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  <p:pic>
                    <p:nvPicPr>
                      <p:cNvPr id="330" name="Picture 4" descr="http://www.veryicon.com/icon/png/Avatar/People/Engineer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2438400" cy="2438400"/>
                      </a:xfrm>
                      <a:prstGeom prst="rect">
                        <a:avLst/>
                      </a:prstGeom>
                      <a:noFill/>
                    </p:spPr>
                  </p:pic>
                </p:grpSp>
              </p:grpSp>
            </p:grpSp>
          </p:grpSp>
          <p:pic>
            <p:nvPicPr>
              <p:cNvPr id="292" name="Picture 16" descr="http://icons.iconarchive.com/icons/antrepo/container-2/256/Maersk-4-icon.png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4722799" y="1052736"/>
                <a:ext cx="1440240" cy="1439769"/>
              </a:xfrm>
              <a:prstGeom prst="rect">
                <a:avLst/>
              </a:prstGeom>
              <a:noFill/>
            </p:spPr>
          </p:pic>
          <p:sp>
            <p:nvSpPr>
              <p:cNvPr id="293" name="Rounded Rectangle 292"/>
              <p:cNvSpPr/>
              <p:nvPr/>
            </p:nvSpPr>
            <p:spPr bwMode="auto">
              <a:xfrm>
                <a:off x="4460938" y="2427061"/>
                <a:ext cx="4255255" cy="588996"/>
              </a:xfrm>
              <a:prstGeom prst="roundRect">
                <a:avLst>
                  <a:gd name="adj" fmla="val 40861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rgbClr val="DB1F26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cs typeface="Times New Roman" pitchFamily="18" charset="0"/>
                  </a:rPr>
                  <a:t>Рабочая сила</a:t>
                </a:r>
                <a:r>
                  <a:rPr lang="en-US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cs typeface="Times New Roman" pitchFamily="18" charset="0"/>
                  </a:rPr>
                  <a:t>: </a:t>
                </a:r>
                <a:endParaRPr lang="ru-RU" b="1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  <a:cs typeface="Times New Roman" pitchFamily="18" charset="0"/>
                </a:endParaRPr>
              </a:p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cs typeface="Times New Roman" pitchFamily="18" charset="0"/>
                  </a:rPr>
                  <a:t>84</a:t>
                </a:r>
                <a:r>
                  <a:rPr lang="ru-RU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cs typeface="Times New Roman" pitchFamily="18" charset="0"/>
                  </a:rPr>
                  <a:t> водителей</a:t>
                </a:r>
                <a:endPara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latin typeface="Cambria" pitchFamily="18" charset="0"/>
                </a:endParaRPr>
              </a:p>
            </p:txBody>
          </p:sp>
          <p:sp>
            <p:nvSpPr>
              <p:cNvPr id="294" name="Rounded Rectangle 293"/>
              <p:cNvSpPr/>
              <p:nvPr/>
            </p:nvSpPr>
            <p:spPr bwMode="auto">
              <a:xfrm>
                <a:off x="467545" y="2427061"/>
                <a:ext cx="3862462" cy="588996"/>
              </a:xfrm>
              <a:prstGeom prst="roundRect">
                <a:avLst>
                  <a:gd name="adj" fmla="val 32796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headEnd type="none" w="med" len="med"/>
                <a:tailEnd type="none" w="med" len="med"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cs typeface="Times New Roman" pitchFamily="18" charset="0"/>
                  </a:rPr>
                  <a:t>Рабочая сила</a:t>
                </a:r>
                <a:r>
                  <a:rPr lang="en-US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cs typeface="Times New Roman" pitchFamily="18" charset="0"/>
                  </a:rPr>
                  <a:t>: </a:t>
                </a:r>
                <a:endParaRPr lang="ru-RU" b="1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  <a:cs typeface="Times New Roman" pitchFamily="18" charset="0"/>
                </a:endParaRP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lt-LT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cs typeface="Times New Roman" pitchFamily="18" charset="0"/>
                  </a:rPr>
                  <a:t>2 (</a:t>
                </a:r>
                <a:r>
                  <a:rPr lang="ru-RU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cs typeface="Times New Roman" pitchFamily="18" charset="0"/>
                  </a:rPr>
                  <a:t>машинист</a:t>
                </a:r>
                <a:r>
                  <a:rPr lang="lt-LT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cs typeface="Times New Roman" pitchFamily="18" charset="0"/>
                  </a:rPr>
                  <a:t> </a:t>
                </a:r>
                <a:r>
                  <a:rPr lang="ru-RU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cs typeface="Times New Roman" pitchFamily="18" charset="0"/>
                  </a:rPr>
                  <a:t>и</a:t>
                </a:r>
                <a:r>
                  <a:rPr lang="lt-LT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cs typeface="Times New Roman" pitchFamily="18" charset="0"/>
                  </a:rPr>
                  <a:t> </a:t>
                </a:r>
                <a:r>
                  <a:rPr lang="ru-RU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cs typeface="Times New Roman" pitchFamily="18" charset="0"/>
                  </a:rPr>
                  <a:t>ассистент</a:t>
                </a:r>
                <a:r>
                  <a:rPr lang="lt-LT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cs typeface="Times New Roman" pitchFamily="18" charset="0"/>
                  </a:rPr>
                  <a:t>)</a:t>
                </a:r>
                <a:endPara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latin typeface="Cambria" pitchFamily="18" charset="0"/>
                </a:endParaRPr>
              </a:p>
            </p:txBody>
          </p:sp>
          <p:cxnSp>
            <p:nvCxnSpPr>
              <p:cNvPr id="295" name="Straight Connector 294"/>
              <p:cNvCxnSpPr/>
              <p:nvPr/>
            </p:nvCxnSpPr>
            <p:spPr bwMode="auto">
              <a:xfrm>
                <a:off x="663940" y="3277834"/>
                <a:ext cx="3535135" cy="0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oval" w="med" len="med"/>
                <a:tailEnd type="oval" w="med" len="med"/>
              </a:ln>
              <a:effectLst/>
            </p:spPr>
          </p:cxnSp>
          <p:cxnSp>
            <p:nvCxnSpPr>
              <p:cNvPr id="296" name="Straight Connector 295"/>
              <p:cNvCxnSpPr/>
              <p:nvPr/>
            </p:nvCxnSpPr>
            <p:spPr bwMode="auto">
              <a:xfrm>
                <a:off x="4722799" y="3016058"/>
                <a:ext cx="3796997" cy="0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oval" w="med" len="med"/>
                <a:tailEnd type="oval" w="med" len="med"/>
              </a:ln>
              <a:effectLst/>
            </p:spPr>
          </p:cxnSp>
          <p:cxnSp>
            <p:nvCxnSpPr>
              <p:cNvPr id="297" name="Straight Connector 296"/>
              <p:cNvCxnSpPr/>
              <p:nvPr/>
            </p:nvCxnSpPr>
            <p:spPr bwMode="auto">
              <a:xfrm>
                <a:off x="4722799" y="3212390"/>
                <a:ext cx="3796997" cy="0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oval" w="med" len="med"/>
                <a:tailEnd type="oval" w="med" len="med"/>
              </a:ln>
              <a:effectLst/>
            </p:spPr>
          </p:cxnSp>
          <p:cxnSp>
            <p:nvCxnSpPr>
              <p:cNvPr id="298" name="Straight Connector 297"/>
              <p:cNvCxnSpPr/>
              <p:nvPr/>
            </p:nvCxnSpPr>
            <p:spPr bwMode="auto">
              <a:xfrm>
                <a:off x="4722799" y="3408722"/>
                <a:ext cx="3796997" cy="0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oval" w="med" len="med"/>
                <a:tailEnd type="oval" w="med" len="med"/>
              </a:ln>
              <a:effectLst/>
            </p:spPr>
          </p:cxnSp>
          <p:cxnSp>
            <p:nvCxnSpPr>
              <p:cNvPr id="299" name="Straight Connector 298"/>
              <p:cNvCxnSpPr/>
              <p:nvPr/>
            </p:nvCxnSpPr>
            <p:spPr bwMode="auto">
              <a:xfrm>
                <a:off x="4722799" y="3605054"/>
                <a:ext cx="3796997" cy="0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oval" w="med" len="med"/>
                <a:tailEnd type="oval" w="med" len="med"/>
              </a:ln>
              <a:effectLst/>
            </p:spPr>
          </p:cxnSp>
          <p:sp>
            <p:nvSpPr>
              <p:cNvPr id="300" name="Rounded Rectangle 299"/>
              <p:cNvSpPr/>
              <p:nvPr/>
            </p:nvSpPr>
            <p:spPr bwMode="auto">
              <a:xfrm>
                <a:off x="827584" y="3081502"/>
                <a:ext cx="3240360" cy="563522"/>
              </a:xfrm>
              <a:prstGeom prst="roundRect">
                <a:avLst>
                  <a:gd name="adj" fmla="val 35633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headEnd type="none" w="med" len="med"/>
                <a:tailEnd type="none" w="med" len="med"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cs typeface="Times New Roman" pitchFamily="18" charset="0"/>
                  </a:rPr>
                  <a:t>Длина состава</a:t>
                </a:r>
                <a:r>
                  <a:rPr lang="en-US" sz="1800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: </a:t>
                </a:r>
              </a:p>
              <a:p>
                <a:pPr algn="ctr"/>
                <a:r>
                  <a:rPr kumimoji="0" lang="en-US" sz="1800" i="0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75000"/>
                      </a:schemeClr>
                    </a:solidFill>
                    <a:effectLst/>
                    <a:latin typeface="Cambria" pitchFamily="18" charset="0"/>
                  </a:rPr>
                  <a:t>1100</a:t>
                </a:r>
                <a:r>
                  <a:rPr kumimoji="0" lang="en-US" sz="1800" i="0" u="none" strike="noStrike" cap="none" normalizeH="0" dirty="0" smtClean="0">
                    <a:ln>
                      <a:noFill/>
                    </a:ln>
                    <a:solidFill>
                      <a:schemeClr val="tx2">
                        <a:lumMod val="75000"/>
                      </a:schemeClr>
                    </a:solidFill>
                    <a:effectLst/>
                    <a:latin typeface="Cambria" pitchFamily="18" charset="0"/>
                  </a:rPr>
                  <a:t> </a:t>
                </a:r>
                <a:r>
                  <a:rPr kumimoji="0" lang="ru-RU" sz="1800" i="0" u="none" strike="noStrike" cap="none" normalizeH="0" dirty="0" smtClean="0">
                    <a:ln>
                      <a:noFill/>
                    </a:ln>
                    <a:solidFill>
                      <a:schemeClr val="tx2">
                        <a:lumMod val="75000"/>
                      </a:schemeClr>
                    </a:solidFill>
                    <a:effectLst/>
                    <a:latin typeface="Cambria" pitchFamily="18" charset="0"/>
                  </a:rPr>
                  <a:t>м</a:t>
                </a:r>
                <a:endParaRPr kumimoji="0" lang="en-US" sz="1800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latin typeface="Cambria" pitchFamily="18" charset="0"/>
                </a:endParaRPr>
              </a:p>
            </p:txBody>
          </p:sp>
          <p:sp>
            <p:nvSpPr>
              <p:cNvPr id="301" name="Rounded Rectangle 300"/>
              <p:cNvSpPr/>
              <p:nvPr/>
            </p:nvSpPr>
            <p:spPr bwMode="auto">
              <a:xfrm>
                <a:off x="5311989" y="3081502"/>
                <a:ext cx="2815015" cy="635530"/>
              </a:xfrm>
              <a:prstGeom prst="roundRect">
                <a:avLst>
                  <a:gd name="adj" fmla="val 37221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rgbClr val="DB1F26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cs typeface="Times New Roman" pitchFamily="18" charset="0"/>
                  </a:rPr>
                  <a:t>Длина состава</a:t>
                </a:r>
                <a:r>
                  <a:rPr lang="en-US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: </a:t>
                </a:r>
              </a:p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i="0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75000"/>
                      </a:schemeClr>
                    </a:solidFill>
                    <a:effectLst/>
                    <a:latin typeface="Cambria" pitchFamily="18" charset="0"/>
                  </a:rPr>
                  <a:t>8148</a:t>
                </a:r>
                <a:r>
                  <a:rPr kumimoji="0" lang="en-US" sz="1800" i="0" u="none" strike="noStrike" cap="none" normalizeH="0" dirty="0" smtClean="0">
                    <a:ln>
                      <a:noFill/>
                    </a:ln>
                    <a:solidFill>
                      <a:schemeClr val="tx2">
                        <a:lumMod val="75000"/>
                      </a:schemeClr>
                    </a:solidFill>
                    <a:effectLst/>
                    <a:latin typeface="Cambria" pitchFamily="18" charset="0"/>
                  </a:rPr>
                  <a:t> </a:t>
                </a:r>
                <a:r>
                  <a:rPr kumimoji="0" lang="ru-RU" sz="1800" i="0" u="none" strike="noStrike" cap="none" normalizeH="0" dirty="0" smtClean="0">
                    <a:ln>
                      <a:noFill/>
                    </a:ln>
                    <a:solidFill>
                      <a:schemeClr val="tx2">
                        <a:lumMod val="75000"/>
                      </a:schemeClr>
                    </a:solidFill>
                    <a:effectLst/>
                    <a:latin typeface="Cambria" pitchFamily="18" charset="0"/>
                  </a:rPr>
                  <a:t>м</a:t>
                </a:r>
                <a:endParaRPr kumimoji="0" lang="en-US" sz="1800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latin typeface="Cambria" pitchFamily="18" charset="0"/>
                </a:endParaRPr>
              </a:p>
            </p:txBody>
          </p:sp>
          <p:pic>
            <p:nvPicPr>
              <p:cNvPr id="302" name="Picture 20" descr="Fuel Tanker Icon 256px 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1691680" y="3501008"/>
                <a:ext cx="1309309" cy="1308881"/>
              </a:xfrm>
              <a:prstGeom prst="rect">
                <a:avLst/>
              </a:prstGeom>
              <a:noFill/>
            </p:spPr>
          </p:pic>
          <p:pic>
            <p:nvPicPr>
              <p:cNvPr id="303" name="Picture 20" descr="Fuel Tanker Icon 256px 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4526403" y="3605054"/>
                <a:ext cx="1309309" cy="1308881"/>
              </a:xfrm>
              <a:prstGeom prst="rect">
                <a:avLst/>
              </a:prstGeom>
              <a:noFill/>
            </p:spPr>
          </p:pic>
          <p:sp>
            <p:nvSpPr>
              <p:cNvPr id="304" name="Rounded Rectangle 303"/>
              <p:cNvSpPr/>
              <p:nvPr/>
            </p:nvSpPr>
            <p:spPr bwMode="auto">
              <a:xfrm>
                <a:off x="1547664" y="4437112"/>
                <a:ext cx="1728192" cy="288032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headEnd type="none" w="med" len="med"/>
                <a:tailEnd type="none" w="med" len="med"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cs typeface="Times New Roman" pitchFamily="18" charset="0"/>
                  </a:rPr>
                  <a:t>Топливо </a:t>
                </a:r>
                <a:r>
                  <a:rPr kumimoji="0" lang="en-US" sz="1800" b="1" i="0" u="none" strike="noStrike" cap="none" normalizeH="0" baseline="0" dirty="0" smtClean="0">
                    <a:ln>
                      <a:noFill/>
                    </a:ln>
                    <a:solidFill>
                      <a:schemeClr val="tx2">
                        <a:lumMod val="75000"/>
                      </a:schemeClr>
                    </a:solidFill>
                    <a:effectLst/>
                    <a:latin typeface="Cambria" pitchFamily="18" charset="0"/>
                  </a:rPr>
                  <a:t>:</a:t>
                </a:r>
                <a:r>
                  <a:rPr kumimoji="0" lang="en-US" sz="1800" b="1" i="0" u="none" strike="noStrike" cap="none" normalizeH="0" dirty="0" smtClean="0">
                    <a:ln>
                      <a:noFill/>
                    </a:ln>
                    <a:solidFill>
                      <a:schemeClr val="tx2">
                        <a:lumMod val="75000"/>
                      </a:schemeClr>
                    </a:solidFill>
                    <a:effectLst/>
                    <a:latin typeface="Cambria" pitchFamily="18" charset="0"/>
                  </a:rPr>
                  <a:t> 9 </a:t>
                </a:r>
                <a:r>
                  <a: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т</a:t>
                </a:r>
                <a:endPara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latin typeface="Cambria" pitchFamily="18" charset="0"/>
                </a:endParaRPr>
              </a:p>
            </p:txBody>
          </p:sp>
          <p:grpSp>
            <p:nvGrpSpPr>
              <p:cNvPr id="305" name="Group 279"/>
              <p:cNvGrpSpPr/>
              <p:nvPr/>
            </p:nvGrpSpPr>
            <p:grpSpPr>
              <a:xfrm>
                <a:off x="5770248" y="3539610"/>
                <a:ext cx="2487691" cy="1374325"/>
                <a:chOff x="5688630" y="4581128"/>
                <a:chExt cx="2736306" cy="1512168"/>
              </a:xfrm>
            </p:grpSpPr>
            <p:pic>
              <p:nvPicPr>
                <p:cNvPr id="316" name="Picture 20" descr="Fuel Tanker Icon 256px png"/>
                <p:cNvPicPr>
                  <a:picLocks noChangeAspect="1" noChangeArrowheads="1"/>
                </p:cNvPicPr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>
                  <a:off x="5688630" y="4653136"/>
                  <a:ext cx="1440159" cy="1440160"/>
                </a:xfrm>
                <a:prstGeom prst="rect">
                  <a:avLst/>
                </a:prstGeom>
                <a:noFill/>
              </p:spPr>
            </p:pic>
            <p:pic>
              <p:nvPicPr>
                <p:cNvPr id="317" name="Picture 20" descr="Fuel Tanker Icon 256px png"/>
                <p:cNvPicPr>
                  <a:picLocks noChangeAspect="1" noChangeArrowheads="1"/>
                </p:cNvPicPr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>
                  <a:off x="6984777" y="4581128"/>
                  <a:ext cx="1440159" cy="1440160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306" name="Picture 22" descr="http://png-5.findicons.com/files/icons/719/crystal_clear_actions/256/player_time.png"/>
              <p:cNvPicPr>
                <a:picLocks noChangeAspect="1" noChangeArrowheads="1"/>
              </p:cNvPicPr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>
                <a:off x="467544" y="4652159"/>
                <a:ext cx="981982" cy="981661"/>
              </a:xfrm>
              <a:prstGeom prst="rect">
                <a:avLst/>
              </a:prstGeom>
              <a:noFill/>
            </p:spPr>
          </p:pic>
          <p:pic>
            <p:nvPicPr>
              <p:cNvPr id="307" name="Picture 22" descr="http://png-5.findicons.com/files/icons/719/crystal_clear_actions/256/player_time.png"/>
              <p:cNvPicPr>
                <a:picLocks noChangeAspect="1" noChangeArrowheads="1"/>
              </p:cNvPicPr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>
                <a:off x="4395472" y="4652159"/>
                <a:ext cx="981982" cy="981661"/>
              </a:xfrm>
              <a:prstGeom prst="rect">
                <a:avLst/>
              </a:prstGeom>
              <a:noFill/>
            </p:spPr>
          </p:pic>
          <p:pic>
            <p:nvPicPr>
              <p:cNvPr id="308" name="Picture 20" descr="Fuel Tanker Icon 256px 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7406884" y="3997718"/>
                <a:ext cx="1309309" cy="1308881"/>
              </a:xfrm>
              <a:prstGeom prst="rect">
                <a:avLst/>
              </a:prstGeom>
              <a:noFill/>
            </p:spPr>
          </p:pic>
          <p:pic>
            <p:nvPicPr>
              <p:cNvPr id="309" name="Picture 20" descr="Fuel Tanker Icon 256px 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6156176" y="3861048"/>
                <a:ext cx="1309309" cy="1308881"/>
              </a:xfrm>
              <a:prstGeom prst="rect">
                <a:avLst/>
              </a:prstGeom>
              <a:noFill/>
            </p:spPr>
          </p:pic>
          <p:sp>
            <p:nvSpPr>
              <p:cNvPr id="310" name="Rounded Rectangle 309"/>
              <p:cNvSpPr/>
              <p:nvPr/>
            </p:nvSpPr>
            <p:spPr bwMode="auto">
              <a:xfrm>
                <a:off x="5868144" y="4725144"/>
                <a:ext cx="1728192" cy="288032"/>
              </a:xfrm>
              <a:prstGeom prst="roundRect">
                <a:avLst>
                  <a:gd name="adj" fmla="val 42071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rgbClr val="DB1F26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cs typeface="Times New Roman" pitchFamily="18" charset="0"/>
                  </a:rPr>
                  <a:t>Топливо</a:t>
                </a:r>
                <a:r>
                  <a:rPr lang="en-US" sz="1800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:  45 </a:t>
                </a:r>
                <a:r>
                  <a:rPr lang="ru-RU" sz="1800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т</a:t>
                </a:r>
                <a:endParaRPr lang="en-US" sz="1800" b="1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</a:endParaRPr>
              </a:p>
            </p:txBody>
          </p:sp>
          <p:sp>
            <p:nvSpPr>
              <p:cNvPr id="311" name="Rounded Rectangle 310"/>
              <p:cNvSpPr/>
              <p:nvPr/>
            </p:nvSpPr>
            <p:spPr bwMode="auto">
              <a:xfrm>
                <a:off x="500739" y="5437487"/>
                <a:ext cx="3829268" cy="327220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headEnd type="none" w="med" len="med"/>
                <a:tailEnd type="none" w="med" len="med"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cs typeface="Times New Roman" pitchFamily="18" charset="0"/>
                  </a:rPr>
                  <a:t>Время на границе</a:t>
                </a:r>
                <a:r>
                  <a:rPr lang="lt-LT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cs typeface="Times New Roman" pitchFamily="18" charset="0"/>
                  </a:rPr>
                  <a:t>: </a:t>
                </a:r>
                <a:r>
                  <a:rPr kumimoji="0" lang="en-US" sz="1800" b="1" i="0" u="none" strike="noStrike" cap="none" normalizeH="0" dirty="0" smtClean="0">
                    <a:ln>
                      <a:noFill/>
                    </a:ln>
                    <a:solidFill>
                      <a:schemeClr val="tx2">
                        <a:lumMod val="75000"/>
                      </a:schemeClr>
                    </a:solidFill>
                    <a:effectLst/>
                    <a:latin typeface="Cambria" pitchFamily="18" charset="0"/>
                  </a:rPr>
                  <a:t> 30 </a:t>
                </a:r>
                <a:r>
                  <a: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мин</a:t>
                </a:r>
                <a:r>
                  <a:rPr kumimoji="0" lang="en-US" sz="1800" b="1" i="0" u="none" strike="noStrike" cap="none" normalizeH="0" dirty="0" smtClean="0">
                    <a:ln>
                      <a:noFill/>
                    </a:ln>
                    <a:solidFill>
                      <a:schemeClr val="tx2">
                        <a:lumMod val="75000"/>
                      </a:schemeClr>
                    </a:solidFill>
                    <a:effectLst/>
                    <a:latin typeface="Cambria" pitchFamily="18" charset="0"/>
                  </a:rPr>
                  <a:t>.</a:t>
                </a:r>
                <a:endPara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latin typeface="Cambria" pitchFamily="18" charset="0"/>
                </a:endParaRPr>
              </a:p>
            </p:txBody>
          </p:sp>
          <p:sp>
            <p:nvSpPr>
              <p:cNvPr id="312" name="Rounded Rectangle 311"/>
              <p:cNvSpPr/>
              <p:nvPr/>
            </p:nvSpPr>
            <p:spPr bwMode="auto">
              <a:xfrm>
                <a:off x="4460938" y="5437487"/>
                <a:ext cx="4287526" cy="32722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rgbClr val="DB1F26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  <a:cs typeface="Times New Roman" pitchFamily="18" charset="0"/>
                  </a:rPr>
                  <a:t>Время на границе </a:t>
                </a:r>
                <a:r>
                  <a:rPr lang="en-US" sz="1800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: </a:t>
                </a:r>
                <a:r>
                  <a:rPr lang="ru-RU" sz="1800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до </a:t>
                </a:r>
                <a:r>
                  <a:rPr lang="en-US" sz="1800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480 </a:t>
                </a:r>
                <a:r>
                  <a:rPr lang="ru-RU" sz="1800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мин.</a:t>
                </a:r>
                <a:endParaRPr lang="en-US" sz="2300" b="1" dirty="0" smtClean="0">
                  <a:solidFill>
                    <a:schemeClr val="tx2">
                      <a:lumMod val="75000"/>
                    </a:schemeClr>
                  </a:solidFill>
                  <a:latin typeface="Cambria" pitchFamily="18" charset="0"/>
                </a:endParaRPr>
              </a:p>
            </p:txBody>
          </p:sp>
          <p:pic>
            <p:nvPicPr>
              <p:cNvPr id="313" name="Picture 2"/>
              <p:cNvPicPr>
                <a:picLocks noChangeAspect="1" noChangeArrowheads="1"/>
              </p:cNvPicPr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>
                <a:off x="467544" y="1052736"/>
                <a:ext cx="3024336" cy="1296144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ln w="19050" cap="sq">
                <a:solidFill>
                  <a:srgbClr val="FFFFFF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  <p:sp>
            <p:nvSpPr>
              <p:cNvPr id="314" name="Rounded Rectangle 313"/>
              <p:cNvSpPr/>
              <p:nvPr/>
            </p:nvSpPr>
            <p:spPr bwMode="auto">
              <a:xfrm>
                <a:off x="539552" y="1124744"/>
                <a:ext cx="1224136" cy="432048"/>
              </a:xfrm>
              <a:prstGeom prst="roundRect">
                <a:avLst>
                  <a:gd name="adj" fmla="val 32796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headEnd type="none" w="med" len="med"/>
                <a:tailEnd type="none" w="med" len="med"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ru-RU" sz="1800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Поезд</a:t>
                </a:r>
                <a:endPara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latin typeface="Cambria" pitchFamily="18" charset="0"/>
                </a:endParaRPr>
              </a:p>
            </p:txBody>
          </p:sp>
          <p:sp>
            <p:nvSpPr>
              <p:cNvPr id="315" name="Rounded Rectangle 314"/>
              <p:cNvSpPr/>
              <p:nvPr/>
            </p:nvSpPr>
            <p:spPr bwMode="auto">
              <a:xfrm>
                <a:off x="7380312" y="1052736"/>
                <a:ext cx="1296144" cy="504056"/>
              </a:xfrm>
              <a:prstGeom prst="roundRect">
                <a:avLst>
                  <a:gd name="adj" fmla="val 37221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rgbClr val="DB1F26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ru-RU" sz="1800" b="1" dirty="0" smtClean="0">
                    <a:solidFill>
                      <a:schemeClr val="tx2">
                        <a:lumMod val="75000"/>
                      </a:schemeClr>
                    </a:solidFill>
                    <a:latin typeface="Cambria" pitchFamily="18" charset="0"/>
                  </a:rPr>
                  <a:t>Авто</a:t>
                </a:r>
                <a:endPara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latin typeface="Cambria" pitchFamily="18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d.lavrenov\Desktop\Projektas pristatymai_VKS\Konteineriniai traukiniai\3c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23528" y="188640"/>
            <a:ext cx="88204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Другие контейнерные поезда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d.lavrenov\Desktop\Projektas pristatymai_VKS\Konteineriniai traukiniai\2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grpSp>
        <p:nvGrpSpPr>
          <p:cNvPr id="2" name="Group 2"/>
          <p:cNvGrpSpPr/>
          <p:nvPr/>
        </p:nvGrpSpPr>
        <p:grpSpPr>
          <a:xfrm>
            <a:off x="0" y="188640"/>
            <a:ext cx="2304256" cy="1224136"/>
            <a:chOff x="0" y="3501008"/>
            <a:chExt cx="2483768" cy="1296144"/>
          </a:xfrm>
        </p:grpSpPr>
        <p:pic>
          <p:nvPicPr>
            <p:cNvPr id="4" name="Picture 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3501008"/>
              <a:ext cx="2483768" cy="121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4"/>
            <p:cNvSpPr/>
            <p:nvPr/>
          </p:nvSpPr>
          <p:spPr bwMode="auto">
            <a:xfrm>
              <a:off x="755576" y="4293096"/>
              <a:ext cx="1296144" cy="50405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800" b="1" dirty="0" smtClean="0">
                  <a:solidFill>
                    <a:schemeClr val="bg1"/>
                  </a:solidFill>
                  <a:latin typeface="Cambria" pitchFamily="18" charset="0"/>
                </a:rPr>
                <a:t>лет</a:t>
              </a:r>
              <a:endPara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2123728" y="-99392"/>
            <a:ext cx="70202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Задачи контейнерного поезда «</a:t>
            </a:r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Viking train</a:t>
            </a:r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»  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="" xmlns:p14="http://schemas.microsoft.com/office/powerpoint/2010/main" val="2954854657"/>
              </p:ext>
            </p:extLst>
          </p:nvPr>
        </p:nvGraphicFramePr>
        <p:xfrm>
          <a:off x="251520" y="1484784"/>
          <a:ext cx="8496944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d.lavrenov\Desktop\Projektas pristatymai_VKS\Konteineriniai traukiniai\2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grpSp>
        <p:nvGrpSpPr>
          <p:cNvPr id="2" name="Group 2"/>
          <p:cNvGrpSpPr/>
          <p:nvPr/>
        </p:nvGrpSpPr>
        <p:grpSpPr>
          <a:xfrm>
            <a:off x="0" y="188640"/>
            <a:ext cx="2304256" cy="1224136"/>
            <a:chOff x="0" y="3501008"/>
            <a:chExt cx="2483768" cy="1296144"/>
          </a:xfrm>
        </p:grpSpPr>
        <p:pic>
          <p:nvPicPr>
            <p:cNvPr id="4" name="Picture 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3501008"/>
              <a:ext cx="2483768" cy="121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4"/>
            <p:cNvSpPr/>
            <p:nvPr/>
          </p:nvSpPr>
          <p:spPr bwMode="auto">
            <a:xfrm>
              <a:off x="755576" y="4293096"/>
              <a:ext cx="1296144" cy="50405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800" b="1" dirty="0" smtClean="0">
                  <a:solidFill>
                    <a:schemeClr val="bg1"/>
                  </a:solidFill>
                  <a:latin typeface="Cambria" pitchFamily="18" charset="0"/>
                </a:rPr>
                <a:t>лет</a:t>
              </a:r>
              <a:endPara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2123728" y="-99392"/>
            <a:ext cx="70202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Пребывания к присоединению  «</a:t>
            </a:r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Viking train</a:t>
            </a:r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»  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31640" y="1700808"/>
            <a:ext cx="763284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buClr>
                <a:srgbClr val="C00000"/>
              </a:buClr>
              <a:buFont typeface="Wingdings" pitchFamily="2" charset="2"/>
              <a:buChar char="§"/>
            </a:pPr>
            <a:r>
              <a:rPr lang="ru-RU" dirty="0" smtClean="0">
                <a:latin typeface="Cambria" pitchFamily="18" charset="0"/>
              </a:rPr>
              <a:t>   </a:t>
            </a:r>
            <a:r>
              <a:rPr lang="ru-RU" sz="17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«К настоящему Соглашению могут присоединится с согласия всех Сторон новые участники путем направления Сторонам</a:t>
            </a:r>
            <a:r>
              <a:rPr lang="ru-RU" sz="1700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sz="17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Заявки о присоединении к Соглашению по форме согласно приложению к настоящему Соглашению.</a:t>
            </a:r>
          </a:p>
          <a:p>
            <a:pPr algn="just">
              <a:spcBef>
                <a:spcPts val="1200"/>
              </a:spcBef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17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 Стороны в течение 30 дней с момента получения Заявки рассматривают возможность присоединения нового участника к настоящему Соглашению и письменно информируют друг друга. Окончательное решение принимается на совещании Сторон..</a:t>
            </a:r>
          </a:p>
          <a:p>
            <a:pPr algn="just">
              <a:spcBef>
                <a:spcPts val="1200"/>
              </a:spcBef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17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 Присоединение осуществляется путем подписания всеми Сторонами и новым участником Протокола о присоединении, который является неотъемлемой частью настоящего Соглашения и вступает в силу с момента подписания.</a:t>
            </a:r>
          </a:p>
          <a:p>
            <a:endParaRPr lang="ru-RU" sz="1700" dirty="0" smtClean="0"/>
          </a:p>
        </p:txBody>
      </p:sp>
      <p:sp>
        <p:nvSpPr>
          <p:cNvPr id="10" name="Rectangle 9"/>
          <p:cNvSpPr/>
          <p:nvPr/>
        </p:nvSpPr>
        <p:spPr>
          <a:xfrm>
            <a:off x="0" y="5253588"/>
            <a:ext cx="5508104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§"/>
            </a:pPr>
            <a:r>
              <a:rPr lang="ru-RU" dirty="0" smtClean="0">
                <a:latin typeface="Cambria" pitchFamily="18" charset="0"/>
              </a:rPr>
              <a:t>   </a:t>
            </a:r>
            <a:r>
              <a:rPr lang="ru-RU" sz="17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 течении 30 дней после подписания  Протокола  о присоединении Стороны разрабатывают и согласовывают соответствующие изменения в Технологию организации поезда комбинированного транспорта «Викинг».</a:t>
            </a:r>
            <a:endParaRPr lang="en-US" sz="17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d.lavrenov\Desktop\Projektas pristatymai_VKS\Konteineriniai traukiniai\2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grpSp>
        <p:nvGrpSpPr>
          <p:cNvPr id="2" name="Group 2"/>
          <p:cNvGrpSpPr/>
          <p:nvPr/>
        </p:nvGrpSpPr>
        <p:grpSpPr>
          <a:xfrm>
            <a:off x="0" y="188640"/>
            <a:ext cx="2304256" cy="1224136"/>
            <a:chOff x="0" y="3501008"/>
            <a:chExt cx="2483768" cy="1296144"/>
          </a:xfrm>
        </p:grpSpPr>
        <p:pic>
          <p:nvPicPr>
            <p:cNvPr id="4" name="Picture 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3501008"/>
              <a:ext cx="2483768" cy="121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4"/>
            <p:cNvSpPr/>
            <p:nvPr/>
          </p:nvSpPr>
          <p:spPr bwMode="auto">
            <a:xfrm>
              <a:off x="755576" y="4293096"/>
              <a:ext cx="1296144" cy="50405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800" b="1" dirty="0" smtClean="0">
                  <a:solidFill>
                    <a:schemeClr val="bg1"/>
                  </a:solidFill>
                  <a:latin typeface="Cambria" pitchFamily="18" charset="0"/>
                </a:rPr>
                <a:t>лет</a:t>
              </a:r>
              <a:endPara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2195736" y="-27384"/>
            <a:ext cx="523034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</a:rPr>
              <a:t>Литва – Украина</a:t>
            </a:r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</a:rPr>
              <a:t>: </a:t>
            </a:r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</a:rPr>
              <a:t>пример </a:t>
            </a:r>
            <a:endParaRPr lang="en-US" sz="3200" b="1" dirty="0" smtClean="0">
              <a:solidFill>
                <a:schemeClr val="bg1"/>
              </a:solidFill>
              <a:latin typeface="Cambria" pitchFamily="18" charset="0"/>
            </a:endParaRPr>
          </a:p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</a:rPr>
              <a:t>сотрудничества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79512" y="1628800"/>
            <a:ext cx="2880320" cy="4896545"/>
            <a:chOff x="107504" y="1334319"/>
            <a:chExt cx="2880320" cy="5191025"/>
          </a:xfrm>
        </p:grpSpPr>
        <p:pic>
          <p:nvPicPr>
            <p:cNvPr id="8" name="Picture 4" descr="http://mignews.com.ua/files/pictures/201111/1321886757288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07504" y="1334319"/>
              <a:ext cx="2592288" cy="311461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chemeClr val="accent3">
                  <a:lumMod val="50000"/>
                </a:schemeClr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9" name="Picture 2" descr="http://062.ua/uploaded/Image/news/qzdsp_croper_ru.jpe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07504" y="4640211"/>
              <a:ext cx="2880320" cy="1885133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chemeClr val="accent3">
                  <a:lumMod val="50000"/>
                </a:schemeClr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</p:grpSp>
      <p:sp>
        <p:nvSpPr>
          <p:cNvPr id="10" name="Rectangle 9"/>
          <p:cNvSpPr/>
          <p:nvPr/>
        </p:nvSpPr>
        <p:spPr>
          <a:xfrm>
            <a:off x="2879304" y="1340768"/>
            <a:ext cx="6264696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Bef>
                <a:spcPts val="1200"/>
              </a:spcBef>
              <a:buClr>
                <a:srgbClr val="C00000"/>
              </a:buClr>
            </a:pPr>
            <a:r>
              <a:rPr lang="ru-RU" b="1" dirty="0" smtClean="0">
                <a:solidFill>
                  <a:schemeClr val="tx2"/>
                </a:solidFill>
                <a:latin typeface="Cambria" pitchFamily="18" charset="0"/>
              </a:rPr>
              <a:t>Среди основных направлений</a:t>
            </a:r>
            <a:r>
              <a:rPr lang="en-US" b="1" dirty="0" smtClean="0">
                <a:solidFill>
                  <a:schemeClr val="tx2"/>
                </a:solidFill>
                <a:latin typeface="Cambria" pitchFamily="18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Cambria" pitchFamily="18" charset="0"/>
              </a:rPr>
              <a:t>взаимодействия</a:t>
            </a:r>
            <a:r>
              <a:rPr lang="en-US" sz="1600" b="1" dirty="0" smtClean="0">
                <a:solidFill>
                  <a:schemeClr val="tx2"/>
                </a:solidFill>
                <a:latin typeface="Cambria" pitchFamily="18" charset="0"/>
              </a:rPr>
              <a:t>:</a:t>
            </a:r>
            <a:endParaRPr lang="ru-RU" sz="1600" b="1" dirty="0" smtClean="0">
              <a:solidFill>
                <a:schemeClr val="tx2"/>
              </a:solidFill>
              <a:latin typeface="Cambria" pitchFamily="18" charset="0"/>
            </a:endParaRPr>
          </a:p>
          <a:p>
            <a:pPr marL="182563" indent="268288" algn="l">
              <a:spcBef>
                <a:spcPts val="1200"/>
              </a:spcBef>
              <a:buClr>
                <a:srgbClr val="C00000"/>
              </a:buClr>
              <a:buFont typeface="Wingdings" pitchFamily="2" charset="2"/>
              <a:buChar char="§"/>
            </a:pPr>
            <a:r>
              <a:rPr lang="lt-LT" sz="1700" dirty="0" smtClean="0">
                <a:solidFill>
                  <a:schemeClr val="tx2"/>
                </a:solidFill>
                <a:latin typeface="Cambria" pitchFamily="18" charset="0"/>
              </a:rPr>
              <a:t> </a:t>
            </a:r>
            <a:r>
              <a:rPr lang="ru-RU" sz="1700" dirty="0" smtClean="0">
                <a:solidFill>
                  <a:schemeClr val="tx2"/>
                </a:solidFill>
                <a:latin typeface="Cambria" pitchFamily="18" charset="0"/>
              </a:rPr>
              <a:t>активнее сотрудничество в использовании ІХ Панъевропейского транспортного коридора,</a:t>
            </a:r>
            <a:r>
              <a:rPr lang="lt-LT" sz="1700" dirty="0" smtClean="0">
                <a:solidFill>
                  <a:schemeClr val="tx2"/>
                </a:solidFill>
                <a:latin typeface="Cambria" pitchFamily="18" charset="0"/>
              </a:rPr>
              <a:t> </a:t>
            </a:r>
            <a:r>
              <a:rPr lang="ru-RU" sz="1700" dirty="0" smtClean="0">
                <a:solidFill>
                  <a:schemeClr val="tx2"/>
                </a:solidFill>
                <a:latin typeface="Cambria" pitchFamily="18" charset="0"/>
              </a:rPr>
              <a:t>увеличение грузопотока между Балтийским и Черным морями с использованием поезда «Викинг», расширение географии его использования и привлечение в проект новых стран;</a:t>
            </a:r>
            <a:endParaRPr lang="en-US" sz="1700" dirty="0" smtClean="0">
              <a:solidFill>
                <a:schemeClr val="tx2"/>
              </a:solidFill>
              <a:latin typeface="Cambria" pitchFamily="18" charset="0"/>
            </a:endParaRPr>
          </a:p>
          <a:p>
            <a:pPr marL="182563" indent="268288" algn="l">
              <a:spcBef>
                <a:spcPts val="1200"/>
              </a:spcBef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1700" dirty="0" smtClean="0">
                <a:solidFill>
                  <a:schemeClr val="tx2"/>
                </a:solidFill>
                <a:latin typeface="Cambria" pitchFamily="18" charset="0"/>
              </a:rPr>
              <a:t>внедрение унифицированных процедур пересечения границ и таможенного оформления;</a:t>
            </a:r>
            <a:endParaRPr lang="en-US" sz="1700" dirty="0" smtClean="0">
              <a:solidFill>
                <a:schemeClr val="tx2"/>
              </a:solidFill>
              <a:latin typeface="Cambria" pitchFamily="18" charset="0"/>
            </a:endParaRPr>
          </a:p>
          <a:p>
            <a:pPr marL="182563" indent="268288" algn="l">
              <a:spcBef>
                <a:spcPts val="1200"/>
              </a:spcBef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1700" dirty="0" smtClean="0">
                <a:solidFill>
                  <a:schemeClr val="tx2"/>
                </a:solidFill>
                <a:latin typeface="Cambria" pitchFamily="18" charset="0"/>
              </a:rPr>
              <a:t>оптимизация тарифов и привлечения новых операторов;</a:t>
            </a:r>
            <a:r>
              <a:rPr lang="lt-LT" sz="1700" dirty="0" smtClean="0">
                <a:solidFill>
                  <a:schemeClr val="tx2"/>
                </a:solidFill>
                <a:latin typeface="Cambria" pitchFamily="18" charset="0"/>
              </a:rPr>
              <a:t>   </a:t>
            </a:r>
            <a:endParaRPr lang="en-US" sz="1700" dirty="0">
              <a:solidFill>
                <a:schemeClr val="tx2"/>
              </a:solidFill>
              <a:latin typeface="Cambr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131840" y="4581128"/>
            <a:ext cx="5760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dirty="0" smtClean="0">
                <a:solidFill>
                  <a:srgbClr val="C00000"/>
                </a:solidFill>
              </a:rPr>
              <a:t>  </a:t>
            </a:r>
            <a:r>
              <a:rPr lang="lt-LT" sz="1700" dirty="0" smtClean="0">
                <a:solidFill>
                  <a:schemeClr val="tx2"/>
                </a:solidFill>
                <a:latin typeface="Cambria" pitchFamily="18" charset="0"/>
              </a:rPr>
              <a:t>сокращение времени проверки контейнеров в портах</a:t>
            </a:r>
            <a:r>
              <a:rPr lang="ru-RU" sz="1700" dirty="0" smtClean="0">
                <a:solidFill>
                  <a:schemeClr val="tx2"/>
                </a:solidFill>
                <a:latin typeface="Cambria" pitchFamily="18" charset="0"/>
              </a:rPr>
              <a:t>.</a:t>
            </a:r>
            <a:endParaRPr lang="en-US" sz="1700" dirty="0">
              <a:solidFill>
                <a:schemeClr val="tx2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d.lavrenov\Desktop\Projektas pristatymai_VKS\Konteineriniai traukiniai\2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grpSp>
        <p:nvGrpSpPr>
          <p:cNvPr id="2" name="Group 2"/>
          <p:cNvGrpSpPr/>
          <p:nvPr/>
        </p:nvGrpSpPr>
        <p:grpSpPr>
          <a:xfrm>
            <a:off x="0" y="188640"/>
            <a:ext cx="2304256" cy="1224136"/>
            <a:chOff x="0" y="3501008"/>
            <a:chExt cx="2483768" cy="1296144"/>
          </a:xfrm>
        </p:grpSpPr>
        <p:pic>
          <p:nvPicPr>
            <p:cNvPr id="4" name="Picture 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3501008"/>
              <a:ext cx="2483768" cy="121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4"/>
            <p:cNvSpPr/>
            <p:nvPr/>
          </p:nvSpPr>
          <p:spPr bwMode="auto">
            <a:xfrm>
              <a:off x="755576" y="4293096"/>
              <a:ext cx="1296144" cy="50405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800" b="1" dirty="0" smtClean="0">
                  <a:solidFill>
                    <a:schemeClr val="bg1"/>
                  </a:solidFill>
                  <a:latin typeface="Cambria" pitchFamily="18" charset="0"/>
                </a:rPr>
                <a:t>лет</a:t>
              </a:r>
              <a:endPara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1331640" y="47526"/>
            <a:ext cx="7812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ЗАКЛЮЧЕНИЕ</a:t>
            </a:r>
            <a:endParaRPr lang="en-US" sz="4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graphicFrame>
        <p:nvGraphicFramePr>
          <p:cNvPr id="7" name="Diagram 6"/>
          <p:cNvGraphicFramePr/>
          <p:nvPr/>
        </p:nvGraphicFramePr>
        <p:xfrm>
          <a:off x="217714" y="1955980"/>
          <a:ext cx="8926286" cy="4785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d.lavrenov\Desktop\Projektas pristatymai_VKS\Konteineriniai traukiniai\2b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grpSp>
        <p:nvGrpSpPr>
          <p:cNvPr id="2" name="Group 2"/>
          <p:cNvGrpSpPr/>
          <p:nvPr/>
        </p:nvGrpSpPr>
        <p:grpSpPr>
          <a:xfrm>
            <a:off x="0" y="188640"/>
            <a:ext cx="2304256" cy="1224136"/>
            <a:chOff x="0" y="3501008"/>
            <a:chExt cx="2483768" cy="1296144"/>
          </a:xfrm>
        </p:grpSpPr>
        <p:pic>
          <p:nvPicPr>
            <p:cNvPr id="4" name="Picture 1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0" y="3501008"/>
              <a:ext cx="2483768" cy="121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4"/>
            <p:cNvSpPr/>
            <p:nvPr/>
          </p:nvSpPr>
          <p:spPr bwMode="auto">
            <a:xfrm>
              <a:off x="755576" y="4293096"/>
              <a:ext cx="1296144" cy="50405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800" b="1" dirty="0" smtClean="0">
                  <a:solidFill>
                    <a:schemeClr val="bg1"/>
                  </a:solidFill>
                  <a:latin typeface="Cambria" pitchFamily="18" charset="0"/>
                </a:rPr>
                <a:t>лет</a:t>
              </a:r>
              <a:endPara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2195736" y="188640"/>
            <a:ext cx="6948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СПАСИБО ЗА СОТРУДНИЧЕСТВО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51520" y="2852936"/>
            <a:ext cx="8640960" cy="2304256"/>
            <a:chOff x="594172" y="1188343"/>
            <a:chExt cx="9463624" cy="2304256"/>
          </a:xfrm>
        </p:grpSpPr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962324" y="1188343"/>
              <a:ext cx="793750" cy="72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7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94172" y="2412479"/>
              <a:ext cx="2592288" cy="7406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8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594172" y="2052439"/>
              <a:ext cx="1080120" cy="5106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1" descr="C:\Documents and Settings\m.matulaitis\Desktop\pkp_cargo_logo.pn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6426821" y="3060551"/>
              <a:ext cx="2088232" cy="3764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2" descr="http://upload.wikimedia.org/wikipedia/de/thumb/8/85/Hupac_Logo.svg/400px-Hupac_Logo.svg.png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8659068" y="3132559"/>
              <a:ext cx="1107815" cy="360040"/>
            </a:xfrm>
            <a:prstGeom prst="rect">
              <a:avLst/>
            </a:prstGeom>
            <a:noFill/>
          </p:spPr>
        </p:pic>
        <p:pic>
          <p:nvPicPr>
            <p:cNvPr id="13" name="Picture 39" descr="C:\Users\kompas\Desktop\logo_cargo_beamer.jpg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8803084" y="2484487"/>
              <a:ext cx="1083112" cy="451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40" descr="C:\Users\kompas\Desktop\interporto_bologna_eng.gif"/>
            <p:cNvPicPr>
              <a:picLocks noChangeAspect="1" noChangeArrowheads="1"/>
            </p:cNvPicPr>
            <p:nvPr/>
          </p:nvPicPr>
          <p:blipFill>
            <a:blip r:embed="rId11" cstate="email"/>
            <a:srcRect l="3824" t="10648" b="25466"/>
            <a:stretch>
              <a:fillRect/>
            </a:stretch>
          </p:blipFill>
          <p:spPr bwMode="auto">
            <a:xfrm>
              <a:off x="594172" y="3060551"/>
              <a:ext cx="1810891" cy="43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14" descr="http://www.lorry-rail.com/societe/images/modalohr.jpg"/>
            <p:cNvPicPr>
              <a:picLocks noChangeAspect="1" noChangeArrowheads="1"/>
            </p:cNvPicPr>
            <p:nvPr/>
          </p:nvPicPr>
          <p:blipFill>
            <a:blip r:embed="rId12" cstate="email"/>
            <a:srcRect/>
            <a:stretch>
              <a:fillRect/>
            </a:stretch>
          </p:blipFill>
          <p:spPr bwMode="auto">
            <a:xfrm>
              <a:off x="2610396" y="3132559"/>
              <a:ext cx="1524000" cy="352426"/>
            </a:xfrm>
            <a:prstGeom prst="rect">
              <a:avLst/>
            </a:prstGeom>
            <a:noFill/>
          </p:spPr>
        </p:pic>
        <p:pic>
          <p:nvPicPr>
            <p:cNvPr id="17" name="Picture 16" descr="Главная">
              <a:hlinkClick r:id="rId13" tooltip="Главная"/>
            </p:cNvPr>
            <p:cNvPicPr>
              <a:picLocks noChangeAspect="1" noChangeArrowheads="1"/>
            </p:cNvPicPr>
            <p:nvPr/>
          </p:nvPicPr>
          <p:blipFill>
            <a:blip r:embed="rId14" cstate="email"/>
            <a:srcRect/>
            <a:stretch>
              <a:fillRect/>
            </a:stretch>
          </p:blipFill>
          <p:spPr bwMode="auto">
            <a:xfrm>
              <a:off x="4194572" y="3060551"/>
              <a:ext cx="2173527" cy="432048"/>
            </a:xfrm>
            <a:prstGeom prst="rect">
              <a:avLst/>
            </a:prstGeom>
            <a:noFill/>
          </p:spPr>
        </p:pic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15" cstate="email"/>
            <a:srcRect/>
            <a:stretch>
              <a:fillRect/>
            </a:stretch>
          </p:blipFill>
          <p:spPr bwMode="auto">
            <a:xfrm>
              <a:off x="666179" y="1260351"/>
              <a:ext cx="1176131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5" descr="«БЕЛИНТЕРТРАНС — транспортно-логистический центр»"/>
            <p:cNvPicPr>
              <a:picLocks noChangeAspect="1" noChangeArrowheads="1"/>
            </p:cNvPicPr>
            <p:nvPr/>
          </p:nvPicPr>
          <p:blipFill>
            <a:blip r:embed="rId16" cstate="email"/>
            <a:srcRect/>
            <a:stretch>
              <a:fillRect/>
            </a:stretch>
          </p:blipFill>
          <p:spPr bwMode="auto">
            <a:xfrm>
              <a:off x="1674292" y="2052439"/>
              <a:ext cx="2376264" cy="504273"/>
            </a:xfrm>
            <a:prstGeom prst="rect">
              <a:avLst/>
            </a:prstGeom>
            <a:noFill/>
          </p:spPr>
        </p:pic>
        <p:pic>
          <p:nvPicPr>
            <p:cNvPr id="20" name="Picture 19" descr="DB Schenker Logo"/>
            <p:cNvPicPr>
              <a:picLocks noChangeAspect="1" noChangeArrowheads="1"/>
            </p:cNvPicPr>
            <p:nvPr/>
          </p:nvPicPr>
          <p:blipFill>
            <a:blip r:embed="rId17" cstate="email"/>
            <a:srcRect/>
            <a:stretch>
              <a:fillRect/>
            </a:stretch>
          </p:blipFill>
          <p:spPr bwMode="auto">
            <a:xfrm>
              <a:off x="4914652" y="2700511"/>
              <a:ext cx="2160240" cy="381219"/>
            </a:xfrm>
            <a:prstGeom prst="rect">
              <a:avLst/>
            </a:prstGeom>
            <a:noFill/>
          </p:spPr>
        </p:pic>
        <p:pic>
          <p:nvPicPr>
            <p:cNvPr id="21" name="Picture 3"/>
            <p:cNvPicPr>
              <a:picLocks noChangeAspect="1" noChangeArrowheads="1"/>
            </p:cNvPicPr>
            <p:nvPr/>
          </p:nvPicPr>
          <p:blipFill>
            <a:blip r:embed="rId18" cstate="email"/>
            <a:srcRect/>
            <a:stretch>
              <a:fillRect/>
            </a:stretch>
          </p:blipFill>
          <p:spPr bwMode="auto">
            <a:xfrm>
              <a:off x="3330476" y="2700511"/>
              <a:ext cx="1584176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22" name="Object 659"/>
            <p:cNvGraphicFramePr>
              <a:graphicFrameLocks noChangeAspect="1"/>
            </p:cNvGraphicFramePr>
            <p:nvPr/>
          </p:nvGraphicFramePr>
          <p:xfrm>
            <a:off x="4194572" y="2124447"/>
            <a:ext cx="1415376" cy="423639"/>
          </p:xfrm>
          <a:graphic>
            <a:graphicData uri="http://schemas.openxmlformats.org/presentationml/2006/ole">
              <p:oleObj spid="_x0000_s1026" name="Image" r:id="rId19" imgW="5536703" imgH="1257143" progId="">
                <p:embed/>
              </p:oleObj>
            </a:graphicData>
          </a:graphic>
        </p:graphicFrame>
        <p:pic>
          <p:nvPicPr>
            <p:cNvPr id="23" name="Picture 8" descr="http://www.skyenergy.lt/images/Klaipedos_nafta.png"/>
            <p:cNvPicPr>
              <a:picLocks noChangeAspect="1" noChangeArrowheads="1"/>
            </p:cNvPicPr>
            <p:nvPr/>
          </p:nvPicPr>
          <p:blipFill>
            <a:blip r:embed="rId20" cstate="email"/>
            <a:srcRect/>
            <a:stretch>
              <a:fillRect/>
            </a:stretch>
          </p:blipFill>
          <p:spPr bwMode="auto">
            <a:xfrm>
              <a:off x="5706740" y="2124447"/>
              <a:ext cx="2174083" cy="360040"/>
            </a:xfrm>
            <a:prstGeom prst="rect">
              <a:avLst/>
            </a:prstGeom>
            <a:noFill/>
          </p:spPr>
        </p:pic>
        <p:pic>
          <p:nvPicPr>
            <p:cNvPr id="24" name="Picture 6" descr="http://www.gelsistemos.lt/wp-content/uploads/2010/05/BEGA_logo_LT-600x191.jpg"/>
            <p:cNvPicPr>
              <a:picLocks noChangeAspect="1" noChangeArrowheads="1"/>
            </p:cNvPicPr>
            <p:nvPr/>
          </p:nvPicPr>
          <p:blipFill>
            <a:blip r:embed="rId21" cstate="email"/>
            <a:srcRect/>
            <a:stretch>
              <a:fillRect/>
            </a:stretch>
          </p:blipFill>
          <p:spPr bwMode="auto">
            <a:xfrm>
              <a:off x="7146900" y="2484487"/>
              <a:ext cx="1577979" cy="504056"/>
            </a:xfrm>
            <a:prstGeom prst="rect">
              <a:avLst/>
            </a:prstGeom>
            <a:noFill/>
          </p:spPr>
        </p:pic>
        <p:pic>
          <p:nvPicPr>
            <p:cNvPr id="25" name="Picture 2" descr="C:\Documents and Settings\d.lavrenov\Desktop\FOTO ir LOGO\Logo\Klp.uosto_dir.tik_logo_spalvotas.CMYK.jpg"/>
            <p:cNvPicPr>
              <a:picLocks noChangeAspect="1" noChangeArrowheads="1"/>
            </p:cNvPicPr>
            <p:nvPr/>
          </p:nvPicPr>
          <p:blipFill>
            <a:blip r:embed="rId22" cstate="email"/>
            <a:srcRect l="32300" t="34833" r="32282" b="33940"/>
            <a:stretch>
              <a:fillRect/>
            </a:stretch>
          </p:blipFill>
          <p:spPr bwMode="auto">
            <a:xfrm>
              <a:off x="9163124" y="1548383"/>
              <a:ext cx="894672" cy="711671"/>
            </a:xfrm>
            <a:prstGeom prst="rect">
              <a:avLst/>
            </a:prstGeom>
            <a:noFill/>
          </p:spPr>
        </p:pic>
        <p:pic>
          <p:nvPicPr>
            <p:cNvPr id="26" name="Picture 4" descr="Pradzia_AK_LT.jpg"/>
            <p:cNvPicPr>
              <a:picLocks noChangeAspect="1"/>
            </p:cNvPicPr>
            <p:nvPr/>
          </p:nvPicPr>
          <p:blipFill>
            <a:blip r:embed="rId23" cstate="email"/>
            <a:srcRect/>
            <a:stretch>
              <a:fillRect/>
            </a:stretch>
          </p:blipFill>
          <p:spPr bwMode="auto">
            <a:xfrm>
              <a:off x="7866980" y="1404367"/>
              <a:ext cx="1315402" cy="10186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27" name="Object 4"/>
            <p:cNvGraphicFramePr>
              <a:graphicFrameLocks noChangeAspect="1"/>
            </p:cNvGraphicFramePr>
            <p:nvPr/>
          </p:nvGraphicFramePr>
          <p:xfrm>
            <a:off x="5562724" y="1548383"/>
            <a:ext cx="864096" cy="465209"/>
          </p:xfrm>
          <a:graphic>
            <a:graphicData uri="http://schemas.openxmlformats.org/presentationml/2006/ole">
              <p:oleObj spid="_x0000_s1027" name="Bitmap Image" r:id="rId24" imgW="1333333" imgH="809738" progId="PBrush">
                <p:embed/>
              </p:oleObj>
            </a:graphicData>
          </a:graphic>
        </p:graphicFrame>
        <p:pic>
          <p:nvPicPr>
            <p:cNvPr id="28" name="Picture 3" descr="УГЦТС «Лиски»"/>
            <p:cNvPicPr>
              <a:picLocks noChangeAspect="1" noChangeArrowheads="1"/>
            </p:cNvPicPr>
            <p:nvPr/>
          </p:nvPicPr>
          <p:blipFill>
            <a:blip r:embed="rId25" cstate="email"/>
            <a:srcRect/>
            <a:stretch>
              <a:fillRect/>
            </a:stretch>
          </p:blipFill>
          <p:spPr bwMode="auto">
            <a:xfrm>
              <a:off x="3042444" y="1188343"/>
              <a:ext cx="1080120" cy="695879"/>
            </a:xfrm>
            <a:prstGeom prst="rect">
              <a:avLst/>
            </a:prstGeom>
            <a:noFill/>
          </p:spPr>
        </p:pic>
        <p:pic>
          <p:nvPicPr>
            <p:cNvPr id="29" name="Picture 9"/>
            <p:cNvPicPr>
              <a:picLocks noChangeAspect="1" noChangeArrowheads="1"/>
            </p:cNvPicPr>
            <p:nvPr/>
          </p:nvPicPr>
          <p:blipFill>
            <a:blip r:embed="rId26" cstate="email"/>
            <a:srcRect/>
            <a:stretch>
              <a:fillRect/>
            </a:stretch>
          </p:blipFill>
          <p:spPr bwMode="auto">
            <a:xfrm>
              <a:off x="6570836" y="1620391"/>
              <a:ext cx="1214749" cy="3615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5" descr="ООО «ТрансКонтейнер Украина»"/>
            <p:cNvPicPr>
              <a:picLocks noChangeAspect="1" noChangeArrowheads="1"/>
            </p:cNvPicPr>
            <p:nvPr/>
          </p:nvPicPr>
          <p:blipFill>
            <a:blip r:embed="rId27" cstate="email"/>
            <a:srcRect/>
            <a:stretch>
              <a:fillRect/>
            </a:stretch>
          </p:blipFill>
          <p:spPr bwMode="auto">
            <a:xfrm>
              <a:off x="4122564" y="1260351"/>
              <a:ext cx="1457325" cy="73342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d.lavrenov\Desktop\Projektas pristatymai_VKS\Konteineriniai traukiniai\1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grpSp>
        <p:nvGrpSpPr>
          <p:cNvPr id="2" name="Group 3"/>
          <p:cNvGrpSpPr/>
          <p:nvPr/>
        </p:nvGrpSpPr>
        <p:grpSpPr>
          <a:xfrm>
            <a:off x="6839744" y="4293096"/>
            <a:ext cx="2304256" cy="1224136"/>
            <a:chOff x="0" y="3501008"/>
            <a:chExt cx="2483768" cy="1296144"/>
          </a:xfrm>
        </p:grpSpPr>
        <p:pic>
          <p:nvPicPr>
            <p:cNvPr id="5" name="Picture 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3501008"/>
              <a:ext cx="2483768" cy="121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/>
            <p:nvPr/>
          </p:nvSpPr>
          <p:spPr bwMode="auto">
            <a:xfrm>
              <a:off x="755576" y="4293096"/>
              <a:ext cx="1296144" cy="50405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800" b="1" dirty="0" smtClean="0">
                  <a:solidFill>
                    <a:schemeClr val="bg1"/>
                  </a:solidFill>
                  <a:latin typeface="Cambria" pitchFamily="18" charset="0"/>
                </a:rPr>
                <a:t>лет</a:t>
              </a:r>
              <a:endPara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endParaRPr>
            </a:p>
          </p:txBody>
        </p:sp>
      </p:grp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5796136" y="6264696"/>
            <a:ext cx="3275856" cy="548680"/>
          </a:xfrm>
          <a:prstGeom prst="rect">
            <a:avLst/>
          </a:prstGeom>
          <a:noFill/>
          <a:ln>
            <a:solidFill>
              <a:srgbClr val="DB1F26"/>
            </a:solidFill>
          </a:ln>
        </p:spPr>
      </p:pic>
      <p:sp>
        <p:nvSpPr>
          <p:cNvPr id="9" name="Rectangle 22"/>
          <p:cNvSpPr txBox="1">
            <a:spLocks noChangeArrowheads="1"/>
          </p:cNvSpPr>
          <p:nvPr/>
        </p:nvSpPr>
        <p:spPr>
          <a:xfrm>
            <a:off x="323528" y="2492896"/>
            <a:ext cx="8465127" cy="10810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defRPr/>
            </a:pPr>
            <a:r>
              <a:rPr lang="ru-RU" sz="3300" b="1" dirty="0" smtClean="0">
                <a:solidFill>
                  <a:schemeClr val="bg1"/>
                </a:solidFill>
                <a:latin typeface="Cambria" pitchFamily="18" charset="0"/>
                <a:cs typeface="Times New Roman" pitchFamily="18" charset="0"/>
              </a:rPr>
              <a:t>БЛАГОДАРЮ ЗА ВНИМАНИЕ!</a:t>
            </a:r>
            <a:r>
              <a:rPr lang="ru-RU" sz="3300" b="1" dirty="0" smtClean="0">
                <a:solidFill>
                  <a:schemeClr val="bg1"/>
                </a:solidFill>
                <a:latin typeface="Cambria" pitchFamily="18" charset="0"/>
                <a:ea typeface="+mj-ea"/>
                <a:cs typeface="+mj-cs"/>
              </a:rPr>
              <a:t> </a:t>
            </a:r>
            <a:endParaRPr kumimoji="0" lang="ru-RU" sz="33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5657671"/>
            <a:ext cx="5796136" cy="1200329"/>
          </a:xfrm>
          <a:prstGeom prst="rect">
            <a:avLst/>
          </a:prstGeom>
          <a:gradFill>
            <a:gsLst>
              <a:gs pos="58000">
                <a:schemeClr val="accent2">
                  <a:lumMod val="75000"/>
                  <a:shade val="30000"/>
                  <a:satMod val="115000"/>
                  <a:alpha val="0"/>
                </a:schemeClr>
              </a:gs>
              <a:gs pos="50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2">
                  <a:lumMod val="75000"/>
                  <a:shade val="100000"/>
                  <a:satMod val="11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dirty="0" err="1" smtClean="0">
                <a:solidFill>
                  <a:schemeClr val="bg1"/>
                </a:solidFill>
                <a:latin typeface="Cambria" pitchFamily="18" charset="0"/>
              </a:rPr>
              <a:t>Саулюс</a:t>
            </a:r>
            <a:r>
              <a:rPr lang="ru-RU" sz="3600" b="1" dirty="0" smtClean="0">
                <a:solidFill>
                  <a:schemeClr val="bg1"/>
                </a:solidFill>
                <a:latin typeface="Cambria" pitchFamily="18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Cambria" pitchFamily="18" charset="0"/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  <a:latin typeface="Cambria" pitchFamily="18" charset="0"/>
              </a:rPr>
              <a:t>Стасюнас</a:t>
            </a:r>
            <a:endParaRPr lang="ru-RU" sz="3600" b="1" dirty="0" smtClean="0">
              <a:solidFill>
                <a:schemeClr val="bg1"/>
              </a:solidFill>
              <a:latin typeface="Cambria" pitchFamily="18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Cambria" pitchFamily="18" charset="0"/>
              </a:rPr>
              <a:t>Заместитель директора дирекции по грузовым перевозкам по вопросам развития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d.lavrenov\Desktop\Projektas pristatymai_VKS\Konteineriniai traukiniai\2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grpSp>
        <p:nvGrpSpPr>
          <p:cNvPr id="2" name="Group 2"/>
          <p:cNvGrpSpPr/>
          <p:nvPr/>
        </p:nvGrpSpPr>
        <p:grpSpPr>
          <a:xfrm>
            <a:off x="0" y="188640"/>
            <a:ext cx="2304256" cy="1224136"/>
            <a:chOff x="0" y="3501008"/>
            <a:chExt cx="2483768" cy="1296144"/>
          </a:xfrm>
        </p:grpSpPr>
        <p:pic>
          <p:nvPicPr>
            <p:cNvPr id="4" name="Picture 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3501008"/>
              <a:ext cx="2483768" cy="121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4"/>
            <p:cNvSpPr/>
            <p:nvPr/>
          </p:nvSpPr>
          <p:spPr bwMode="auto">
            <a:xfrm>
              <a:off x="755576" y="4293096"/>
              <a:ext cx="1296144" cy="50405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800" b="1" dirty="0" smtClean="0">
                  <a:solidFill>
                    <a:schemeClr val="bg1"/>
                  </a:solidFill>
                  <a:latin typeface="Cambria" pitchFamily="18" charset="0"/>
                </a:rPr>
                <a:t>лет</a:t>
              </a:r>
              <a:endPara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endParaRPr>
            </a:p>
          </p:txBody>
        </p:sp>
      </p:grpSp>
      <p:graphicFrame>
        <p:nvGraphicFramePr>
          <p:cNvPr id="6" name="Chart 5"/>
          <p:cNvGraphicFramePr/>
          <p:nvPr/>
        </p:nvGraphicFramePr>
        <p:xfrm>
          <a:off x="899592" y="1196752"/>
          <a:ext cx="8064896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Rectangle 6"/>
          <p:cNvSpPr/>
          <p:nvPr/>
        </p:nvSpPr>
        <p:spPr>
          <a:xfrm>
            <a:off x="2195736" y="-24482"/>
            <a:ext cx="69482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</a:rPr>
              <a:t>Динамика перевозок грузов в сообщении Литва-Украина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d.lavrenov\Desktop\Projektas pristatymai_VKS\Konteineriniai traukiniai\2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grpSp>
        <p:nvGrpSpPr>
          <p:cNvPr id="2" name="Group 2"/>
          <p:cNvGrpSpPr/>
          <p:nvPr/>
        </p:nvGrpSpPr>
        <p:grpSpPr>
          <a:xfrm>
            <a:off x="0" y="188640"/>
            <a:ext cx="2304256" cy="1224136"/>
            <a:chOff x="0" y="3501008"/>
            <a:chExt cx="2483768" cy="1296144"/>
          </a:xfrm>
        </p:grpSpPr>
        <p:pic>
          <p:nvPicPr>
            <p:cNvPr id="4" name="Picture 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3501008"/>
              <a:ext cx="2483768" cy="121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4"/>
            <p:cNvSpPr/>
            <p:nvPr/>
          </p:nvSpPr>
          <p:spPr bwMode="auto">
            <a:xfrm>
              <a:off x="755576" y="4293096"/>
              <a:ext cx="1296144" cy="50405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800" b="1" dirty="0" smtClean="0">
                  <a:solidFill>
                    <a:schemeClr val="bg1"/>
                  </a:solidFill>
                  <a:latin typeface="Cambria" pitchFamily="18" charset="0"/>
                </a:rPr>
                <a:t>лет</a:t>
              </a:r>
              <a:endPara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0" y="5229200"/>
            <a:ext cx="56521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Bef>
                <a:spcPts val="2400"/>
              </a:spcBef>
              <a:buClr>
                <a:srgbClr val="C00000"/>
              </a:buClr>
              <a:buFont typeface="Wingdings" pitchFamily="2" charset="2"/>
              <a:buChar char="§"/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Идея прямого интермодального поезда по организации перевозок контейнеров возникла в 1999 г., когда министры транспорта Литвы и Украины подписали меморандум взаимного согласия.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43608" y="1988840"/>
            <a:ext cx="2408267" cy="1539082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Rectangle 10"/>
          <p:cNvSpPr/>
          <p:nvPr/>
        </p:nvSpPr>
        <p:spPr bwMode="auto">
          <a:xfrm>
            <a:off x="1259632" y="3140968"/>
            <a:ext cx="1782667" cy="30552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t-LT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rPr>
              <a:t>2003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mbria" pitchFamily="18" charset="0"/>
            </a:endParaRPr>
          </a:p>
        </p:txBody>
      </p:sp>
      <p:pic>
        <p:nvPicPr>
          <p:cNvPr id="12" name="Picture 3" descr="C:\Documents and Settings\d.lavrenov\Desktop\FOTO ir LOGO\Vikingas 10 foto\DSC_051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00192" y="1628800"/>
            <a:ext cx="2511479" cy="1640692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Rectangle 12"/>
          <p:cNvSpPr/>
          <p:nvPr/>
        </p:nvSpPr>
        <p:spPr bwMode="auto">
          <a:xfrm>
            <a:off x="6444208" y="2924944"/>
            <a:ext cx="731350" cy="30552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t-LT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rPr>
              <a:t>2013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mbria" pitchFamily="18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635896" y="2564904"/>
            <a:ext cx="2453072" cy="1588702"/>
            <a:chOff x="4211960" y="2924944"/>
            <a:chExt cx="2453072" cy="1588702"/>
          </a:xfrm>
        </p:grpSpPr>
        <p:pic>
          <p:nvPicPr>
            <p:cNvPr id="14" name="Picture 4" descr="\\10.1.0.100\dk_pletra$\DKK\RTP\Nuotraukos darbui\susitikimai_ir_vadai\eia_apdovanojimas\1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211960" y="2924944"/>
              <a:ext cx="2453072" cy="1588702"/>
            </a:xfrm>
            <a:prstGeom prst="round2DiagRect">
              <a:avLst>
                <a:gd name="adj1" fmla="val 16667"/>
                <a:gd name="adj2" fmla="val 0"/>
              </a:avLst>
            </a:prstGeom>
            <a:ln w="28575" cap="sq">
              <a:solidFill>
                <a:schemeClr val="accent3">
                  <a:lumMod val="50000"/>
                </a:schemeClr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5" name="Rectangle 14"/>
            <p:cNvSpPr/>
            <p:nvPr/>
          </p:nvSpPr>
          <p:spPr bwMode="auto">
            <a:xfrm>
              <a:off x="4430384" y="4131592"/>
              <a:ext cx="731350" cy="30552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lt-LT" sz="20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mbria" pitchFamily="18" charset="0"/>
                </a:rPr>
                <a:t>2009</a:t>
              </a:r>
              <a:endPara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2195736" y="188640"/>
            <a:ext cx="69482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Контейнерный  поезд «</a:t>
            </a:r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Viking train</a:t>
            </a:r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» 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4233862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cs typeface="Arial" pitchFamily="34" charset="0"/>
              </a:rPr>
              <a:t>  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cs typeface="Arial" pitchFamily="34" charset="0"/>
              </a:rPr>
              <a:t>Поезд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cs typeface="Arial" pitchFamily="34" charset="0"/>
              </a:rPr>
              <a:t> «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cs typeface="Arial" pitchFamily="34" charset="0"/>
              </a:rPr>
              <a:t>Viking train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cs typeface="Arial" pitchFamily="34" charset="0"/>
              </a:rPr>
              <a:t>»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начал курсировать в феврале 2003-го по маршруту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Ильичёвск-Киев-Минск-Клайпеда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. За десятилетие состав проехал около 2,3 млн. км и перевёз более 4,8 млн. тонн грузов.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d.lavrenov\Desktop\Projektas pristatymai_VKS\Konteineriniai traukiniai\2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grpSp>
        <p:nvGrpSpPr>
          <p:cNvPr id="2" name="Group 2"/>
          <p:cNvGrpSpPr/>
          <p:nvPr/>
        </p:nvGrpSpPr>
        <p:grpSpPr>
          <a:xfrm>
            <a:off x="0" y="188640"/>
            <a:ext cx="2304256" cy="1224136"/>
            <a:chOff x="0" y="3501008"/>
            <a:chExt cx="2483768" cy="1296144"/>
          </a:xfrm>
        </p:grpSpPr>
        <p:pic>
          <p:nvPicPr>
            <p:cNvPr id="4" name="Picture 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3501008"/>
              <a:ext cx="2483768" cy="121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4"/>
            <p:cNvSpPr/>
            <p:nvPr/>
          </p:nvSpPr>
          <p:spPr bwMode="auto">
            <a:xfrm>
              <a:off x="755576" y="4293096"/>
              <a:ext cx="1296144" cy="50405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800" b="1" dirty="0" smtClean="0">
                  <a:solidFill>
                    <a:schemeClr val="bg1"/>
                  </a:solidFill>
                  <a:latin typeface="Cambria" pitchFamily="18" charset="0"/>
                </a:rPr>
                <a:t>лет</a:t>
              </a:r>
              <a:endPara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2195736" y="188640"/>
            <a:ext cx="69482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Контейнерный  поезд «</a:t>
            </a:r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Viking train</a:t>
            </a:r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» 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95536" y="5373216"/>
            <a:ext cx="4752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Количество перевезенных контейнеров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поездом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Viking train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, тыс. 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Т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Е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U</a:t>
            </a:r>
            <a:endParaRPr lang="en-US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graphicFrame>
        <p:nvGraphicFramePr>
          <p:cNvPr id="11" name="Chart 10"/>
          <p:cNvGraphicFramePr/>
          <p:nvPr/>
        </p:nvGraphicFramePr>
        <p:xfrm>
          <a:off x="251520" y="980728"/>
          <a:ext cx="8568952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d.lavrenov\Desktop\Projektas pristatymai_VKS\Konteineriniai traukiniai\2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grpSp>
        <p:nvGrpSpPr>
          <p:cNvPr id="2" name="Group 2"/>
          <p:cNvGrpSpPr/>
          <p:nvPr/>
        </p:nvGrpSpPr>
        <p:grpSpPr>
          <a:xfrm>
            <a:off x="0" y="188640"/>
            <a:ext cx="2304256" cy="1224136"/>
            <a:chOff x="0" y="3501008"/>
            <a:chExt cx="2483768" cy="1296144"/>
          </a:xfrm>
        </p:grpSpPr>
        <p:pic>
          <p:nvPicPr>
            <p:cNvPr id="4" name="Picture 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3501008"/>
              <a:ext cx="2483768" cy="121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4"/>
            <p:cNvSpPr/>
            <p:nvPr/>
          </p:nvSpPr>
          <p:spPr bwMode="auto">
            <a:xfrm>
              <a:off x="755576" y="4293096"/>
              <a:ext cx="1296144" cy="50405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800" b="1" dirty="0" smtClean="0">
                  <a:solidFill>
                    <a:schemeClr val="bg1"/>
                  </a:solidFill>
                  <a:latin typeface="Cambria" pitchFamily="18" charset="0"/>
                </a:rPr>
                <a:t>лет</a:t>
              </a:r>
              <a:endPara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2195736" y="188640"/>
            <a:ext cx="69482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Контейнерный  поезд «</a:t>
            </a:r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Viking train</a:t>
            </a:r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» 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graphicFrame>
        <p:nvGraphicFramePr>
          <p:cNvPr id="17" name="Chart 16"/>
          <p:cNvGraphicFramePr/>
          <p:nvPr/>
        </p:nvGraphicFramePr>
        <p:xfrm>
          <a:off x="179512" y="1556792"/>
          <a:ext cx="8964488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Rounded Rectangle 17"/>
          <p:cNvSpPr/>
          <p:nvPr/>
        </p:nvSpPr>
        <p:spPr>
          <a:xfrm>
            <a:off x="5724128" y="1556792"/>
            <a:ext cx="3168352" cy="43204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Литва-Украина-Литва</a:t>
            </a:r>
            <a:endParaRPr lang="en-US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195736" y="1916832"/>
            <a:ext cx="4320480" cy="43204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Беларусь-Украина-Беларусь</a:t>
            </a:r>
            <a:endParaRPr lang="en-US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95736" y="1556792"/>
            <a:ext cx="3384376" cy="43204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Литва-Беларусь-Литва</a:t>
            </a:r>
            <a:endParaRPr lang="en-US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d.lavrenov\Desktop\Projektas pristatymai_VKS\Konteineriniai traukiniai\2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grpSp>
        <p:nvGrpSpPr>
          <p:cNvPr id="2" name="Group 2"/>
          <p:cNvGrpSpPr/>
          <p:nvPr/>
        </p:nvGrpSpPr>
        <p:grpSpPr>
          <a:xfrm>
            <a:off x="0" y="188640"/>
            <a:ext cx="2304256" cy="1224136"/>
            <a:chOff x="0" y="3501008"/>
            <a:chExt cx="2483768" cy="1296144"/>
          </a:xfrm>
        </p:grpSpPr>
        <p:pic>
          <p:nvPicPr>
            <p:cNvPr id="4" name="Picture 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3501008"/>
              <a:ext cx="2483768" cy="121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4"/>
            <p:cNvSpPr/>
            <p:nvPr/>
          </p:nvSpPr>
          <p:spPr bwMode="auto">
            <a:xfrm>
              <a:off x="755576" y="4293096"/>
              <a:ext cx="1296144" cy="50405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800" b="1" dirty="0" smtClean="0">
                  <a:solidFill>
                    <a:schemeClr val="bg1"/>
                  </a:solidFill>
                  <a:latin typeface="Cambria" pitchFamily="18" charset="0"/>
                </a:rPr>
                <a:t>лет</a:t>
              </a:r>
              <a:endPara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2195736" y="47526"/>
            <a:ext cx="69482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Дальнейшие развитие  поезда «</a:t>
            </a:r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Viking train</a:t>
            </a:r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» 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7016" y="3240846"/>
            <a:ext cx="8856984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1600" dirty="0" smtClean="0">
                <a:solidFill>
                  <a:srgbClr val="10253F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165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Осуществлен стратегически важный шаг – </a:t>
            </a:r>
            <a:r>
              <a:rPr lang="ru-RU" sz="165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подписан Меморандум </a:t>
            </a:r>
            <a:r>
              <a:rPr lang="ru-RU" sz="165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с Румынской железной дорогой </a:t>
            </a:r>
            <a:r>
              <a:rPr lang="lt-LT" sz="165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CFR </a:t>
            </a:r>
            <a:r>
              <a:rPr lang="lt-LT" sz="1650" b="1" dirty="0" err="1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Marfa</a:t>
            </a:r>
            <a:r>
              <a:rPr lang="ru-RU" sz="165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165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основная</a:t>
            </a:r>
            <a:r>
              <a:rPr lang="ru-RU" sz="165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5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цель, которого интегрировать новых партнеров (</a:t>
            </a:r>
            <a:r>
              <a:rPr lang="ru-RU" sz="1650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Болгарию, Турцию, Армению, Азербайджан, Грузию</a:t>
            </a:r>
            <a:r>
              <a:rPr lang="ru-RU" sz="165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) для дальнейшего успешного развития проекта</a:t>
            </a:r>
          </a:p>
          <a:p>
            <a:pPr algn="just">
              <a:spcBef>
                <a:spcPts val="1200"/>
              </a:spcBef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165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  подписан меморандум с предприятием </a:t>
            </a:r>
            <a:r>
              <a:rPr lang="lt-LT" sz="1650" b="1" dirty="0" err="1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Containerships</a:t>
            </a:r>
            <a:r>
              <a:rPr lang="lt-LT" sz="165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LTD OY</a:t>
            </a:r>
            <a:r>
              <a:rPr lang="lt-LT" sz="165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5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относительно предоставления услуг транспортировки контейнеров по морю</a:t>
            </a:r>
          </a:p>
          <a:p>
            <a:pPr algn="just">
              <a:spcBef>
                <a:spcPts val="1200"/>
              </a:spcBef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165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  </a:t>
            </a:r>
            <a:r>
              <a:rPr lang="ru-RU" sz="165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Болгарские и Турецкие</a:t>
            </a:r>
            <a:r>
              <a:rPr lang="ru-RU" sz="165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железные дороги уже </a:t>
            </a:r>
            <a:r>
              <a:rPr lang="ru-RU" sz="165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присоединились</a:t>
            </a:r>
            <a:r>
              <a:rPr lang="ru-RU" sz="165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к проекту контейнерного поезда «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cs typeface="Arial" pitchFamily="34" charset="0"/>
              </a:rPr>
              <a:t>Viking train</a:t>
            </a:r>
            <a:r>
              <a:rPr lang="ru-RU" sz="165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»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endParaRPr lang="en-US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3528" y="5807005"/>
            <a:ext cx="5040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§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Другое направление –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привлечение грузов стран Скандинавии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. презентации</a:t>
            </a:r>
            <a:endParaRPr lang="en-US" dirty="0"/>
          </a:p>
        </p:txBody>
      </p:sp>
      <p:grpSp>
        <p:nvGrpSpPr>
          <p:cNvPr id="9" name="Group 17"/>
          <p:cNvGrpSpPr>
            <a:grpSpLocks/>
          </p:cNvGrpSpPr>
          <p:nvPr/>
        </p:nvGrpSpPr>
        <p:grpSpPr bwMode="auto">
          <a:xfrm>
            <a:off x="1619672" y="1556792"/>
            <a:ext cx="7312604" cy="1584176"/>
            <a:chOff x="-587052" y="4869160"/>
            <a:chExt cx="9936160" cy="1988840"/>
          </a:xfrm>
        </p:grpSpPr>
        <p:pic>
          <p:nvPicPr>
            <p:cNvPr id="10" name="Picture 2" descr="\\10.1.0.100\dk_pletra$\DKK\RTP\Nuotraukos darbui\bendradarbiavimas su Turkija\Turkija\IMGP8818.JPG"/>
            <p:cNvPicPr>
              <a:picLocks noChangeAspect="1" noChangeArrowheads="1"/>
            </p:cNvPicPr>
            <p:nvPr/>
          </p:nvPicPr>
          <p:blipFill>
            <a:blip r:embed="rId4" cstate="email">
              <a:lum bright="10000"/>
            </a:blip>
            <a:stretch>
              <a:fillRect/>
            </a:stretch>
          </p:blipFill>
          <p:spPr bwMode="auto">
            <a:xfrm>
              <a:off x="-587052" y="4941169"/>
              <a:ext cx="3094318" cy="191518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chemeClr val="accent3">
                  <a:lumMod val="50000"/>
                </a:schemeClr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1" name="Picture 1"/>
            <p:cNvPicPr>
              <a:picLocks noChangeAspect="1" noChangeArrowheads="1"/>
            </p:cNvPicPr>
            <p:nvPr/>
          </p:nvPicPr>
          <p:blipFill>
            <a:blip r:embed="rId5" cstate="email">
              <a:lum bright="10000"/>
            </a:blip>
            <a:stretch>
              <a:fillRect/>
            </a:stretch>
          </p:blipFill>
          <p:spPr bwMode="auto">
            <a:xfrm>
              <a:off x="2837433" y="4869160"/>
              <a:ext cx="3074159" cy="198884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chemeClr val="accent3">
                  <a:lumMod val="50000"/>
                </a:schemeClr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2" name="Picture 1"/>
            <p:cNvPicPr>
              <a:picLocks noChangeAspect="1" noChangeArrowheads="1"/>
            </p:cNvPicPr>
            <p:nvPr/>
          </p:nvPicPr>
          <p:blipFill>
            <a:blip r:embed="rId6" cstate="email">
              <a:lum bright="10000"/>
            </a:blip>
            <a:stretch>
              <a:fillRect/>
            </a:stretch>
          </p:blipFill>
          <p:spPr bwMode="auto">
            <a:xfrm>
              <a:off x="6164076" y="4869160"/>
              <a:ext cx="3185032" cy="198884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chemeClr val="accent3">
                  <a:lumMod val="50000"/>
                </a:schemeClr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d.lavrenov\Desktop\Projektas pristatymai_VKS\Konteineriniai traukiniai\2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56700" cy="6870700"/>
          </a:xfrm>
          <a:prstGeom prst="rect">
            <a:avLst/>
          </a:prstGeom>
          <a:noFill/>
        </p:spPr>
      </p:pic>
      <p:grpSp>
        <p:nvGrpSpPr>
          <p:cNvPr id="2" name="Group 2"/>
          <p:cNvGrpSpPr/>
          <p:nvPr/>
        </p:nvGrpSpPr>
        <p:grpSpPr>
          <a:xfrm>
            <a:off x="0" y="188640"/>
            <a:ext cx="2304256" cy="1224136"/>
            <a:chOff x="0" y="3501008"/>
            <a:chExt cx="2483768" cy="1296144"/>
          </a:xfrm>
        </p:grpSpPr>
        <p:pic>
          <p:nvPicPr>
            <p:cNvPr id="4" name="Picture 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3501008"/>
              <a:ext cx="2483768" cy="121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4"/>
            <p:cNvSpPr/>
            <p:nvPr/>
          </p:nvSpPr>
          <p:spPr bwMode="auto">
            <a:xfrm>
              <a:off x="755576" y="4293096"/>
              <a:ext cx="1296144" cy="50405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800" b="1" dirty="0" smtClean="0">
                  <a:solidFill>
                    <a:schemeClr val="bg1"/>
                  </a:solidFill>
                  <a:latin typeface="Cambria" pitchFamily="18" charset="0"/>
                </a:rPr>
                <a:t>лет</a:t>
              </a:r>
              <a:endPara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2195736" y="47526"/>
            <a:ext cx="69482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Дальнейшие развитие  поезда «</a:t>
            </a:r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Viking train</a:t>
            </a:r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» 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07504" y="1412776"/>
            <a:ext cx="8856983" cy="3312368"/>
            <a:chOff x="-1939608" y="969770"/>
            <a:chExt cx="10604051" cy="3816424"/>
          </a:xfrm>
        </p:grpSpPr>
        <p:pic>
          <p:nvPicPr>
            <p:cNvPr id="8" name="Picture 4" descr="http://www.tccb.gov.tr/images/photoalbum/2013-yurtdisi/yd-20130403-litvanya-47-isforumu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031854" y="969770"/>
              <a:ext cx="6632589" cy="3816424"/>
            </a:xfrm>
            <a:prstGeom prst="round2DiagRect">
              <a:avLst>
                <a:gd name="adj1" fmla="val 16667"/>
                <a:gd name="adj2" fmla="val 0"/>
              </a:avLst>
            </a:prstGeom>
            <a:ln w="28575" cap="sq">
              <a:solidFill>
                <a:schemeClr val="accent3">
                  <a:lumMod val="50000"/>
                </a:schemeClr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0" name="Picture 8" descr="http://www.tccb.gov.tr/resize.aspx?d=%5Ccontent%5Chaber-2013/2013-04-03-Litvanya-BT.jpg&amp;w=500&amp;h=400&amp;ngr=1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-1939608" y="2131290"/>
              <a:ext cx="3717964" cy="2654904"/>
            </a:xfrm>
            <a:prstGeom prst="round2DiagRect">
              <a:avLst>
                <a:gd name="adj1" fmla="val 16667"/>
                <a:gd name="adj2" fmla="val 0"/>
              </a:avLst>
            </a:prstGeom>
            <a:ln w="28575" cap="sq">
              <a:solidFill>
                <a:schemeClr val="accent3">
                  <a:lumMod val="50000"/>
                </a:schemeClr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</p:grpSp>
      <p:sp>
        <p:nvSpPr>
          <p:cNvPr id="11" name="Rectangle 10"/>
          <p:cNvSpPr/>
          <p:nvPr/>
        </p:nvSpPr>
        <p:spPr>
          <a:xfrm>
            <a:off x="35496" y="5071243"/>
            <a:ext cx="525658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Министры транспорта Литвы и Турции в Вильнюсе подписали меморандум по соединяющему регионы Балтийского и Чёрного морей стрелочного поезда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cs typeface="Arial" pitchFamily="34" charset="0"/>
              </a:rPr>
              <a:t>«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cs typeface="Arial" pitchFamily="34" charset="0"/>
              </a:rPr>
              <a:t>Viking train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cs typeface="Arial" pitchFamily="34" charset="0"/>
              </a:rPr>
              <a:t>»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" name="Rounded Rectangle 11"/>
          <p:cNvSpPr/>
          <p:nvPr/>
        </p:nvSpPr>
        <p:spPr>
          <a:xfrm>
            <a:off x="0" y="4653136"/>
            <a:ext cx="1656184" cy="5040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2013-04-04</a:t>
            </a:r>
            <a:endParaRPr lang="en-US" sz="2000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d.lavrenov\Desktop\Projektas pristatymai_VKS\Konteineriniai traukiniai\2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grpSp>
        <p:nvGrpSpPr>
          <p:cNvPr id="2" name="Group 2"/>
          <p:cNvGrpSpPr/>
          <p:nvPr/>
        </p:nvGrpSpPr>
        <p:grpSpPr>
          <a:xfrm>
            <a:off x="0" y="188640"/>
            <a:ext cx="2304256" cy="1224136"/>
            <a:chOff x="0" y="3501008"/>
            <a:chExt cx="2483768" cy="1296144"/>
          </a:xfrm>
        </p:grpSpPr>
        <p:pic>
          <p:nvPicPr>
            <p:cNvPr id="4" name="Picture 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3501008"/>
              <a:ext cx="2483768" cy="121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4"/>
            <p:cNvSpPr/>
            <p:nvPr/>
          </p:nvSpPr>
          <p:spPr bwMode="auto">
            <a:xfrm>
              <a:off x="755576" y="4293096"/>
              <a:ext cx="1296144" cy="50405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800" b="1" dirty="0" smtClean="0">
                  <a:solidFill>
                    <a:schemeClr val="bg1"/>
                  </a:solidFill>
                  <a:latin typeface="Cambria" pitchFamily="18" charset="0"/>
                </a:rPr>
                <a:t>лет</a:t>
              </a:r>
              <a:endPara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2195736" y="188640"/>
            <a:ext cx="69482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Контейнерный  поезд «</a:t>
            </a:r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Viking train</a:t>
            </a:r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» 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1484784"/>
            <a:ext cx="4805897" cy="51845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2" descr="C:\Documents and Settings\d.lavrenov\Desktop\IMAG234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83968" y="1484784"/>
            <a:ext cx="4608512" cy="2952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Rounded Rectangle 13"/>
          <p:cNvSpPr/>
          <p:nvPr/>
        </p:nvSpPr>
        <p:spPr>
          <a:xfrm>
            <a:off x="4211960" y="4149080"/>
            <a:ext cx="4752528" cy="115212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2013-05-16 </a:t>
            </a:r>
          </a:p>
          <a:p>
            <a:pPr algn="just"/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Подписано двухсторонние соглашение о экспедирование грузов и договор о предоставлении услуг по логистике</a:t>
            </a:r>
            <a:endParaRPr lang="ru-RU" sz="19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1039</Words>
  <Application>Microsoft Office PowerPoint</Application>
  <PresentationFormat>On-screen Show (4:3)</PresentationFormat>
  <Paragraphs>209</Paragraphs>
  <Slides>22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Office Theme</vt:lpstr>
      <vt:lpstr>Image</vt:lpstr>
      <vt:lpstr>Bitmap Image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d.lavrenov</dc:creator>
  <cp:lastModifiedBy>d.lavrenov</cp:lastModifiedBy>
  <cp:revision>78</cp:revision>
  <dcterms:created xsi:type="dcterms:W3CDTF">2013-05-03T09:37:24Z</dcterms:created>
  <dcterms:modified xsi:type="dcterms:W3CDTF">2013-05-27T07:29:58Z</dcterms:modified>
</cp:coreProperties>
</file>