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6" r:id="rId3"/>
    <p:sldId id="265" r:id="rId4"/>
    <p:sldId id="290" r:id="rId5"/>
    <p:sldId id="289" r:id="rId6"/>
    <p:sldId id="295" r:id="rId7"/>
    <p:sldId id="291" r:id="rId8"/>
    <p:sldId id="296" r:id="rId9"/>
    <p:sldId id="294" r:id="rId10"/>
    <p:sldId id="268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F86"/>
    <a:srgbClr val="0000FF"/>
    <a:srgbClr val="163384"/>
    <a:srgbClr val="1E497C"/>
    <a:srgbClr val="113369"/>
    <a:srgbClr val="372FA1"/>
    <a:srgbClr val="000099"/>
    <a:srgbClr val="0000CC"/>
    <a:srgbClr val="EF3617"/>
    <a:srgbClr val="1338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4857" autoAdjust="0"/>
  </p:normalViewPr>
  <p:slideViewPr>
    <p:cSldViewPr>
      <p:cViewPr varScale="1">
        <p:scale>
          <a:sx n="107" d="100"/>
          <a:sy n="107" d="100"/>
        </p:scale>
        <p:origin x="163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</c:dPt>
          <c:dLbls>
            <c:dLbl>
              <c:idx val="0"/>
              <c:layout/>
              <c:dLblPos val="ctr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047424707439915"/>
                      <c:h val="0.1637846400138873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8.2787097729881798E-2"/>
                  <c:y val="6.994329332683969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Myriad Pro" panose="020B0503030403020204" pitchFamily="34" charset="0"/>
                    <a:ea typeface="+mn-ea"/>
                    <a:cs typeface="+mn-cs"/>
                  </a:defRPr>
                </a:pPr>
                <a:endParaRPr lang="be-BY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Лист1!$H$11:$H$12</c:f>
              <c:strCache>
                <c:ptCount val="2"/>
                <c:pt idx="0">
                  <c:v>Импорт + Экспорт</c:v>
                </c:pt>
                <c:pt idx="1">
                  <c:v>Транзит</c:v>
                </c:pt>
              </c:strCache>
            </c:strRef>
          </c:cat>
          <c:val>
            <c:numRef>
              <c:f>Лист1!$I$11:$I$12</c:f>
              <c:numCache>
                <c:formatCode>General</c:formatCode>
                <c:ptCount val="2"/>
                <c:pt idx="0">
                  <c:v>92</c:v>
                </c:pt>
                <c:pt idx="1">
                  <c:v>8</c:v>
                </c:pt>
              </c:numCache>
            </c:numRef>
          </c:val>
        </c:ser>
        <c:dLbls>
          <c:dLblPos val="ctr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be-BY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807F2-604B-4304-8364-B204A5C0ACC6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ADDFE-8A3D-4BEF-A068-74E2B7695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24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ADDFE-8A3D-4BEF-A068-74E2B76956F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95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ADDFE-8A3D-4BEF-A068-74E2B76956F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02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ADDFE-8A3D-4BEF-A068-74E2B76956F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692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ADDFE-8A3D-4BEF-A068-74E2B76956F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5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0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94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7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65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133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0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848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54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17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24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D5425-5491-4F0D-9400-7A88B984282B}" type="datetimeFigureOut">
              <a:rPr lang="ru-RU" smtClean="0"/>
              <a:pPr/>
              <a:t>24.05.2013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CF598-935E-4A9E-86CD-8F572C77B0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25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.jp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elint.by/en/services/door-to-door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1.jp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z.by/UserFiles/Image/Our%20dealers/Info%20for%20dealers%20(download)/Firmenny%20stil%20MAZ/Logo%20MAZ.jpg" TargetMode="External"/><Relationship Id="rId11" Type="http://schemas.openxmlformats.org/officeDocument/2006/relationships/image" Target="../media/image26.png"/><Relationship Id="rId5" Type="http://schemas.openxmlformats.org/officeDocument/2006/relationships/image" Target="../media/image21.jpeg"/><Relationship Id="rId15" Type="http://schemas.openxmlformats.org/officeDocument/2006/relationships/image" Target="../media/image29.jpg"/><Relationship Id="rId10" Type="http://schemas.openxmlformats.org/officeDocument/2006/relationships/image" Target="../media/image25.jpe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ятиугольник 6"/>
          <p:cNvSpPr/>
          <p:nvPr/>
        </p:nvSpPr>
        <p:spPr>
          <a:xfrm>
            <a:off x="-108520" y="-99392"/>
            <a:ext cx="4464496" cy="7056784"/>
          </a:xfrm>
          <a:prstGeom prst="homePlate">
            <a:avLst/>
          </a:prstGeom>
          <a:gradFill>
            <a:gsLst>
              <a:gs pos="0">
                <a:schemeClr val="tx2">
                  <a:lumMod val="75000"/>
                </a:schemeClr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 w="101600" cap="sq" cmpd="dbl">
            <a:noFill/>
            <a:beve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6306740"/>
            <a:ext cx="2105332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  <a:cs typeface="Arial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  <a:cs typeface="Arial" pitchFamily="34" charset="0"/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3779912" y="692696"/>
            <a:ext cx="5364088" cy="2088232"/>
          </a:xfrm>
          <a:effectLst>
            <a:innerShdw blurRad="114300">
              <a:prstClr val="black"/>
            </a:innerShdw>
          </a:effectLst>
        </p:spPr>
        <p:txBody>
          <a:bodyPr>
            <a:noAutofit/>
          </a:bodyPr>
          <a:lstStyle/>
          <a:p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Государственное предприятие </a:t>
            </a:r>
            <a:r>
              <a:rPr lang="ru-RU" sz="2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«БТЛЦ» </a:t>
            </a: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/>
            </a:r>
            <a:b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</a:b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в проекте «</a:t>
            </a:r>
            <a:r>
              <a:rPr lang="en-US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VIKING TRAIN</a:t>
            </a:r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»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0">
                    <a:schemeClr val="tx2"/>
                  </a:gs>
                  <a:gs pos="50000">
                    <a:schemeClr val="accent1"/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162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pic>
        <p:nvPicPr>
          <p:cNvPr id="9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24046"/>
            <a:ext cx="3312368" cy="40990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77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539552" y="2042480"/>
            <a:ext cx="566058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Myriad Pro" pitchFamily="34" charset="0"/>
              </a:rPr>
              <a:t>Слаженная командная работа</a:t>
            </a:r>
          </a:p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Myriad Pro" pitchFamily="34" charset="0"/>
              </a:rPr>
              <a:t>Достойный конкурент автотранспорту</a:t>
            </a:r>
          </a:p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Myriad Pro" pitchFamily="34" charset="0"/>
              </a:rPr>
              <a:t>Солидная клиентская база</a:t>
            </a:r>
            <a:endParaRPr lang="ru-RU" dirty="0">
              <a:latin typeface="Myriad Pro" pitchFamily="34" charset="0"/>
            </a:endParaRPr>
          </a:p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Myriad Pro" pitchFamily="34" charset="0"/>
              </a:rPr>
              <a:t>Т</a:t>
            </a:r>
            <a:r>
              <a:rPr lang="ru-RU" dirty="0" smtClean="0">
                <a:latin typeface="Myriad Pro" pitchFamily="34" charset="0"/>
              </a:rPr>
              <a:t>щательно проработанная технология работы</a:t>
            </a:r>
            <a:endParaRPr lang="ru-RU" dirty="0">
              <a:latin typeface="Myriad Pro" pitchFamily="34" charset="0"/>
            </a:endParaRPr>
          </a:p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 smtClean="0">
                <a:latin typeface="Myriad Pro" pitchFamily="34" charset="0"/>
              </a:rPr>
              <a:t>Узнаваемый имидж</a:t>
            </a:r>
            <a:endParaRPr lang="ru-RU" dirty="0">
              <a:latin typeface="Myriad Pro" pitchFamily="34" charset="0"/>
            </a:endParaRPr>
          </a:p>
          <a:p>
            <a:pPr marL="533400" indent="-444500">
              <a:spcAft>
                <a:spcPts val="1200"/>
              </a:spcAft>
              <a:buClr>
                <a:schemeClr val="tx2"/>
              </a:buClr>
              <a:buSzPct val="150000"/>
              <a:buFont typeface="Wingdings" panose="05000000000000000000" pitchFamily="2" charset="2"/>
              <a:buChar char="ü"/>
            </a:pPr>
            <a:r>
              <a:rPr lang="ru-RU" dirty="0">
                <a:latin typeface="Myriad Pro" pitchFamily="34" charset="0"/>
              </a:rPr>
              <a:t>М</a:t>
            </a:r>
            <a:r>
              <a:rPr lang="ru-RU" dirty="0" smtClean="0">
                <a:latin typeface="Myriad Pro" pitchFamily="34" charset="0"/>
              </a:rPr>
              <a:t>еждународное признание</a:t>
            </a:r>
            <a:endParaRPr lang="ru-RU" dirty="0">
              <a:latin typeface="Myriad Pro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6486" y="260648"/>
            <a:ext cx="8905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Итоги</a:t>
            </a:r>
            <a:endParaRPr 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pic>
        <p:nvPicPr>
          <p:cNvPr id="32" name="Picture 2" descr="D:\Igor Butko\Фото\Мои фото\IMG_0065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27234"/>
            <a:ext cx="2055394" cy="1370400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" descr="D:\Igor Butko\Фото\IMG_2770 ne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961871"/>
            <a:ext cx="2055394" cy="1504693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6" descr="D:\Igor Butko\Фото\Мои фото\IMG_19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71433"/>
            <a:ext cx="2055394" cy="154209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Пятиугольник 41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Нашивка 42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45" name="Нашивка 44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18648" y="6294511"/>
            <a:ext cx="800548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1</a:t>
            </a:r>
            <a:r>
              <a:rPr lang="en-US" sz="2400" b="1" dirty="0" smtClean="0">
                <a:blipFill dpi="0"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2</a:t>
            </a:r>
            <a:endParaRPr lang="ru-RU" sz="2400" b="1" dirty="0"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pic>
        <p:nvPicPr>
          <p:cNvPr id="13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61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ашивка 10"/>
          <p:cNvSpPr/>
          <p:nvPr/>
        </p:nvSpPr>
        <p:spPr>
          <a:xfrm>
            <a:off x="8721045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2492896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Благодарю за </a:t>
            </a:r>
            <a:r>
              <a:rPr lang="ru-RU" sz="4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внимание!</a:t>
            </a:r>
            <a:endParaRPr lang="ru-RU" sz="4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8423298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8127126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ятиугольник 23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pic>
        <p:nvPicPr>
          <p:cNvPr id="9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8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Профиль предприятия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grpSp>
        <p:nvGrpSpPr>
          <p:cNvPr id="32" name="Группа 47"/>
          <p:cNvGrpSpPr>
            <a:grpSpLocks/>
          </p:cNvGrpSpPr>
          <p:nvPr/>
        </p:nvGrpSpPr>
        <p:grpSpPr bwMode="auto">
          <a:xfrm>
            <a:off x="484345" y="3474161"/>
            <a:ext cx="4125427" cy="696700"/>
            <a:chOff x="383493" y="3861048"/>
            <a:chExt cx="4397255" cy="415199"/>
          </a:xfrm>
          <a:solidFill>
            <a:schemeClr val="bg1"/>
          </a:solidFill>
          <a:effectLst/>
        </p:grpSpPr>
        <p:sp>
          <p:nvSpPr>
            <p:cNvPr id="33" name="Выноска 2 (граница и черта) 32"/>
            <p:cNvSpPr/>
            <p:nvPr/>
          </p:nvSpPr>
          <p:spPr>
            <a:xfrm rot="16200000" flipH="1" flipV="1">
              <a:off x="3888529" y="3384028"/>
              <a:ext cx="415199" cy="1369238"/>
            </a:xfrm>
            <a:prstGeom prst="accentBorderCallout2">
              <a:avLst>
                <a:gd name="adj1" fmla="val 50074"/>
                <a:gd name="adj2" fmla="val -9294"/>
                <a:gd name="adj3" fmla="val 50211"/>
                <a:gd name="adj4" fmla="val -24142"/>
                <a:gd name="adj5" fmla="val 160443"/>
                <a:gd name="adj6" fmla="val -72694"/>
              </a:avLst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ru-RU" sz="1800" dirty="0">
                <a:solidFill>
                  <a:prstClr val="white"/>
                </a:solidFill>
              </a:endParaRPr>
            </a:p>
          </p:txBody>
        </p:sp>
        <p:sp>
          <p:nvSpPr>
            <p:cNvPr id="34" name="Выноска 2 (граница и черта) 33"/>
            <p:cNvSpPr/>
            <p:nvPr/>
          </p:nvSpPr>
          <p:spPr>
            <a:xfrm rot="16200000" flipH="1" flipV="1">
              <a:off x="2373587" y="3384028"/>
              <a:ext cx="415199" cy="1369239"/>
            </a:xfrm>
            <a:prstGeom prst="accentBorderCallout2">
              <a:avLst>
                <a:gd name="adj1" fmla="val 50550"/>
                <a:gd name="adj2" fmla="val -10014"/>
                <a:gd name="adj3" fmla="val 50445"/>
                <a:gd name="adj4" fmla="val -53711"/>
                <a:gd name="adj5" fmla="val 50529"/>
                <a:gd name="adj6" fmla="val -75482"/>
              </a:avLst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ru-RU" sz="1800" dirty="0">
                <a:solidFill>
                  <a:prstClr val="white"/>
                </a:solidFill>
              </a:endParaRPr>
            </a:p>
          </p:txBody>
        </p:sp>
        <p:sp>
          <p:nvSpPr>
            <p:cNvPr id="35" name="Выноска 2 (граница и черта) 34"/>
            <p:cNvSpPr/>
            <p:nvPr/>
          </p:nvSpPr>
          <p:spPr>
            <a:xfrm rot="5400000" flipV="1">
              <a:off x="861101" y="3383440"/>
              <a:ext cx="414023" cy="1369239"/>
            </a:xfrm>
            <a:prstGeom prst="accentBorderCallout2">
              <a:avLst>
                <a:gd name="adj1" fmla="val 50257"/>
                <a:gd name="adj2" fmla="val -10978"/>
                <a:gd name="adj3" fmla="val 50279"/>
                <a:gd name="adj4" fmla="val -24523"/>
                <a:gd name="adj5" fmla="val 159636"/>
                <a:gd name="adj6" fmla="val -72349"/>
              </a:avLst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kumimoji="0" lang="ru-RU" sz="1800" dirty="0">
                <a:solidFill>
                  <a:prstClr val="white"/>
                </a:solidFill>
              </a:endParaRPr>
            </a:p>
          </p:txBody>
        </p:sp>
      </p:grpSp>
      <p:sp>
        <p:nvSpPr>
          <p:cNvPr id="36" name="TextBox 9"/>
          <p:cNvSpPr txBox="1">
            <a:spLocks noChangeArrowheads="1"/>
          </p:cNvSpPr>
          <p:nvPr/>
        </p:nvSpPr>
        <p:spPr bwMode="auto">
          <a:xfrm>
            <a:off x="460607" y="3622455"/>
            <a:ext cx="1332072" cy="430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Экспед</a:t>
            </a:r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иционные</a:t>
            </a:r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 </a:t>
            </a:r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услуги</a:t>
            </a:r>
            <a:endParaRPr kumimoji="0" lang="ru-RU" sz="1100" dirty="0">
              <a:solidFill>
                <a:srgbClr val="000000"/>
              </a:solidFill>
              <a:latin typeface="Myriad Pro" pitchFamily="34" charset="0"/>
            </a:endParaRPr>
          </a:p>
        </p:txBody>
      </p:sp>
      <p:sp>
        <p:nvSpPr>
          <p:cNvPr id="37" name="TextBox 14"/>
          <p:cNvSpPr txBox="1">
            <a:spLocks noChangeArrowheads="1"/>
          </p:cNvSpPr>
          <p:nvPr/>
        </p:nvSpPr>
        <p:spPr bwMode="auto">
          <a:xfrm>
            <a:off x="1925300" y="3606080"/>
            <a:ext cx="1243517" cy="430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Терминальная логистика</a:t>
            </a:r>
            <a:endParaRPr kumimoji="0" lang="ru-RU" sz="1100" dirty="0">
              <a:solidFill>
                <a:srgbClr val="000000"/>
              </a:solidFill>
              <a:latin typeface="Myriad Pro" pitchFamily="34" charset="0"/>
            </a:endParaRPr>
          </a:p>
        </p:txBody>
      </p:sp>
      <p:sp>
        <p:nvSpPr>
          <p:cNvPr id="39" name="TextBox 15"/>
          <p:cNvSpPr txBox="1">
            <a:spLocks noChangeArrowheads="1"/>
          </p:cNvSpPr>
          <p:nvPr/>
        </p:nvSpPr>
        <p:spPr bwMode="auto">
          <a:xfrm>
            <a:off x="3325176" y="3521441"/>
            <a:ext cx="1284596" cy="6001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100" dirty="0" smtClean="0">
                <a:solidFill>
                  <a:srgbClr val="000000"/>
                </a:solidFill>
                <a:latin typeface="Myriad Pro" pitchFamily="34" charset="0"/>
              </a:rPr>
              <a:t>Разработка оптимальных маршрутов</a:t>
            </a:r>
            <a:endParaRPr kumimoji="0" lang="ru-RU" sz="1100" dirty="0">
              <a:solidFill>
                <a:srgbClr val="000000"/>
              </a:solidFill>
              <a:latin typeface="Myriad Pro" pitchFamily="34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125020" y="2363437"/>
            <a:ext cx="2844078" cy="587995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016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990113" y="4349076"/>
            <a:ext cx="1367249" cy="711218"/>
          </a:xfrm>
          <a:prstGeom prst="rect">
            <a:avLst/>
          </a:prstGeom>
          <a:solidFill>
            <a:srgbClr val="FFFFFF"/>
          </a:solidFill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100" dirty="0" smtClean="0">
                <a:solidFill>
                  <a:schemeClr val="tx1"/>
                </a:solidFill>
                <a:latin typeface="Myriad Pro" pitchFamily="34" charset="0"/>
              </a:rPr>
              <a:t>Предоставление в пользование подвижного состава</a:t>
            </a:r>
            <a:endParaRPr lang="ru-RU" sz="1100" dirty="0">
              <a:solidFill>
                <a:schemeClr val="tx1"/>
              </a:solidFill>
              <a:latin typeface="Myriad Pro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699792" y="4349077"/>
            <a:ext cx="1382766" cy="711218"/>
          </a:xfrm>
          <a:prstGeom prst="rect">
            <a:avLst/>
          </a:prstGeom>
          <a:solidFill>
            <a:srgbClr val="FFFFFF"/>
          </a:solidFill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rgbClr val="000000"/>
                </a:solidFill>
                <a:latin typeface="Myriad Pro" pitchFamily="34" charset="0"/>
              </a:rPr>
              <a:t>Таможенное оформление</a:t>
            </a:r>
          </a:p>
        </p:txBody>
      </p:sp>
      <p:cxnSp>
        <p:nvCxnSpPr>
          <p:cNvPr id="45" name="Прямая соединительная линия 44"/>
          <p:cNvCxnSpPr/>
          <p:nvPr/>
        </p:nvCxnSpPr>
        <p:spPr>
          <a:xfrm>
            <a:off x="990114" y="4270674"/>
            <a:ext cx="1367249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2699792" y="4270674"/>
            <a:ext cx="138276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D:\Igor Butko\LOGO\logo бтлц ру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78" y="2489585"/>
            <a:ext cx="2625561" cy="32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4823973" y="2268238"/>
            <a:ext cx="408438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lnSpc>
                <a:spcPct val="125000"/>
              </a:lnSpc>
              <a:spcAft>
                <a:spcPts val="6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 smtClean="0">
                <a:latin typeface="Myriad Pro" pitchFamily="34" charset="0"/>
              </a:rPr>
              <a:t>Официальный экспедитор Белорусской железной дороги</a:t>
            </a:r>
          </a:p>
          <a:p>
            <a:pPr marL="355600" indent="-355600">
              <a:lnSpc>
                <a:spcPct val="125000"/>
              </a:lnSpc>
              <a:spcAft>
                <a:spcPts val="6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 smtClean="0">
                <a:latin typeface="Myriad Pro" pitchFamily="34" charset="0"/>
              </a:rPr>
              <a:t>Собственный и арендованный </a:t>
            </a:r>
            <a:r>
              <a:rPr lang="ru-RU" sz="1600" dirty="0" smtClean="0">
                <a:latin typeface="Myriad Pro" pitchFamily="34" charset="0"/>
              </a:rPr>
              <a:t>подвижной состав</a:t>
            </a:r>
          </a:p>
          <a:p>
            <a:pPr marL="355600" indent="-355600">
              <a:lnSpc>
                <a:spcPct val="125000"/>
              </a:lnSpc>
              <a:spcAft>
                <a:spcPts val="6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 smtClean="0">
                <a:latin typeface="Myriad Pro" pitchFamily="34" charset="0"/>
              </a:rPr>
              <a:t>Собственный контейнерный терминал</a:t>
            </a:r>
            <a:endParaRPr lang="ru-RU" sz="1600" dirty="0" smtClean="0">
              <a:latin typeface="Myriad Pro" pitchFamily="34" charset="0"/>
            </a:endParaRPr>
          </a:p>
        </p:txBody>
      </p:sp>
      <p:sp>
        <p:nvSpPr>
          <p:cNvPr id="47" name="Пятиугольник 46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Нашивка 47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50" name="Нашивка 49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118648" y="6294511"/>
            <a:ext cx="782662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2</a:t>
            </a:r>
            <a:endParaRPr lang="ru-RU" sz="2400" b="1" dirty="0"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pic>
        <p:nvPicPr>
          <p:cNvPr id="54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1848281" y="3119700"/>
            <a:ext cx="0" cy="115097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254919" y="3119700"/>
            <a:ext cx="0" cy="1150975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>
            <a:spLocks noChangeArrowheads="1"/>
          </p:cNvSpPr>
          <p:nvPr/>
        </p:nvSpPr>
        <p:spPr bwMode="auto">
          <a:xfrm>
            <a:off x="1475656" y="1361410"/>
            <a:ext cx="2115010" cy="64544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kumimoji="0" lang="en-US" sz="2800" dirty="0">
              <a:latin typeface="Myriad Pro" pitchFamily="34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2202419" y="2016317"/>
            <a:ext cx="718850" cy="350223"/>
          </a:xfrm>
          <a:prstGeom prst="downArrow">
            <a:avLst/>
          </a:prstGeom>
          <a:solidFill>
            <a:schemeClr val="bg1"/>
          </a:solidFill>
          <a:ln>
            <a:noFill/>
          </a:ln>
          <a:effectLst>
            <a:innerShdw blurRad="63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0" lang="ru-RU" sz="1000" dirty="0">
              <a:solidFill>
                <a:prstClr val="black"/>
              </a:solidFill>
            </a:endParaRPr>
          </a:p>
        </p:txBody>
      </p:sp>
      <p:sp>
        <p:nvSpPr>
          <p:cNvPr id="38" name="TextBox 1"/>
          <p:cNvSpPr txBox="1">
            <a:spLocks noChangeArrowheads="1"/>
          </p:cNvSpPr>
          <p:nvPr/>
        </p:nvSpPr>
        <p:spPr bwMode="auto">
          <a:xfrm>
            <a:off x="2308297" y="2068317"/>
            <a:ext cx="50889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sz="1000" dirty="0" smtClean="0">
                <a:solidFill>
                  <a:srgbClr val="000000"/>
                </a:solidFill>
                <a:latin typeface="Myriad Pro" pitchFamily="34" charset="0"/>
              </a:rPr>
              <a:t>100%</a:t>
            </a:r>
            <a:endParaRPr kumimoji="0" lang="ru-RU" sz="1000" dirty="0">
              <a:solidFill>
                <a:srgbClr val="000000"/>
              </a:solidFill>
              <a:latin typeface="Myriad Pro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75657" y="1326834"/>
            <a:ext cx="2115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Myriad Pro" pitchFamily="34" charset="0"/>
              </a:rPr>
              <a:t>Белорусская железная дорога</a:t>
            </a:r>
            <a:endParaRPr lang="ru-RU" sz="1200" dirty="0">
              <a:latin typeface="Myriad Pro" pitchFamily="34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306" y="1736258"/>
            <a:ext cx="521884" cy="21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9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Прямая соединительная линия 65"/>
          <p:cNvCxnSpPr>
            <a:stCxn id="60" idx="2"/>
            <a:endCxn id="61" idx="0"/>
          </p:cNvCxnSpPr>
          <p:nvPr/>
        </p:nvCxnSpPr>
        <p:spPr>
          <a:xfrm>
            <a:off x="6687965" y="3289777"/>
            <a:ext cx="1170538" cy="182785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60" idx="2"/>
            <a:endCxn id="62" idx="0"/>
          </p:cNvCxnSpPr>
          <p:nvPr/>
        </p:nvCxnSpPr>
        <p:spPr>
          <a:xfrm flipH="1">
            <a:off x="5542273" y="3289777"/>
            <a:ext cx="1145692" cy="169406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Услуги в рамках проекта «</a:t>
            </a:r>
            <a:r>
              <a:rPr 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VIKING TRAIN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»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906641" y="3472562"/>
            <a:ext cx="1903724" cy="5657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Myriad Pro" pitchFamily="34" charset="0"/>
              </a:rPr>
              <a:t>Сектор контейнерных перевозок</a:t>
            </a: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597003" y="3459183"/>
            <a:ext cx="1890539" cy="56574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Myriad Pro" pitchFamily="34" charset="0"/>
              </a:rPr>
              <a:t>Сектор морских </a:t>
            </a:r>
            <a:r>
              <a:rPr lang="ru-RU" sz="1100" dirty="0" smtClean="0">
                <a:solidFill>
                  <a:schemeClr val="tx1"/>
                </a:solidFill>
                <a:latin typeface="Myriad Pro" pitchFamily="34" charset="0"/>
              </a:rPr>
              <a:t>перевозок</a:t>
            </a:r>
            <a:endParaRPr lang="ru-RU" sz="1100" dirty="0">
              <a:solidFill>
                <a:schemeClr val="tx1"/>
              </a:solidFill>
              <a:latin typeface="Myriad Pro" pitchFamily="34" charset="0"/>
            </a:endParaRPr>
          </a:p>
        </p:txBody>
      </p:sp>
      <p:cxnSp>
        <p:nvCxnSpPr>
          <p:cNvPr id="64" name="Прямая соединительная линия 63"/>
          <p:cNvCxnSpPr>
            <a:stCxn id="60" idx="2"/>
            <a:endCxn id="63" idx="0"/>
          </p:cNvCxnSpPr>
          <p:nvPr/>
        </p:nvCxnSpPr>
        <p:spPr>
          <a:xfrm>
            <a:off x="6687965" y="3289777"/>
            <a:ext cx="0" cy="859303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58" idx="2"/>
            <a:endCxn id="60" idx="0"/>
          </p:cNvCxnSpPr>
          <p:nvPr/>
        </p:nvCxnSpPr>
        <p:spPr>
          <a:xfrm>
            <a:off x="6687964" y="2528028"/>
            <a:ext cx="1" cy="184860"/>
          </a:xfrm>
          <a:prstGeom prst="line">
            <a:avLst/>
          </a:prstGeom>
          <a:ln w="254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74665" y="2127548"/>
            <a:ext cx="41596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Aft>
                <a:spcPts val="12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latin typeface="Myriad Pro" pitchFamily="34" charset="0"/>
              </a:rPr>
              <a:t>Транспортно-экспедиционное обслуживание</a:t>
            </a:r>
            <a:endParaRPr lang="be-BY" sz="1400" dirty="0">
              <a:latin typeface="Myriad Pro" pitchFamily="34" charset="0"/>
            </a:endParaRPr>
          </a:p>
          <a:p>
            <a:pPr marL="285750" lvl="0" indent="-285750">
              <a:spcAft>
                <a:spcPts val="12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Myriad Pro" pitchFamily="34" charset="0"/>
              </a:rPr>
              <a:t>Т</a:t>
            </a:r>
            <a:r>
              <a:rPr lang="ru-RU" sz="1400" dirty="0" smtClean="0">
                <a:latin typeface="Myriad Pro" pitchFamily="34" charset="0"/>
              </a:rPr>
              <a:t>ерминальная </a:t>
            </a:r>
            <a:r>
              <a:rPr lang="ru-RU" sz="1400" dirty="0">
                <a:latin typeface="Myriad Pro" pitchFamily="34" charset="0"/>
              </a:rPr>
              <a:t>обработка </a:t>
            </a:r>
            <a:r>
              <a:rPr lang="ru-RU" sz="1400" dirty="0" smtClean="0">
                <a:latin typeface="Myriad Pro" pitchFamily="34" charset="0"/>
              </a:rPr>
              <a:t>грузов</a:t>
            </a:r>
            <a:endParaRPr lang="be-BY" sz="1400" dirty="0">
              <a:latin typeface="Myriad Pro" pitchFamily="34" charset="0"/>
            </a:endParaRPr>
          </a:p>
          <a:p>
            <a:pPr marL="285750" lvl="0" indent="-285750">
              <a:spcAft>
                <a:spcPts val="12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Myriad Pro" pitchFamily="34" charset="0"/>
              </a:rPr>
              <a:t>П</a:t>
            </a:r>
            <a:r>
              <a:rPr lang="ru-RU" sz="1400" dirty="0" smtClean="0">
                <a:latin typeface="Myriad Pro" pitchFamily="34" charset="0"/>
              </a:rPr>
              <a:t>редоставление </a:t>
            </a:r>
            <a:r>
              <a:rPr lang="ru-RU" sz="1400" dirty="0">
                <a:latin typeface="Myriad Pro" pitchFamily="34" charset="0"/>
              </a:rPr>
              <a:t>в пользование подвижного состава (</a:t>
            </a:r>
            <a:r>
              <a:rPr lang="ru-RU" sz="1400" dirty="0" err="1">
                <a:latin typeface="Myriad Pro" pitchFamily="34" charset="0"/>
              </a:rPr>
              <a:t>фитинговые</a:t>
            </a:r>
            <a:r>
              <a:rPr lang="ru-RU" sz="1400" dirty="0">
                <a:latin typeface="Myriad Pro" pitchFamily="34" charset="0"/>
              </a:rPr>
              <a:t> платформы, </a:t>
            </a:r>
            <a:r>
              <a:rPr lang="ru-RU" sz="1400" dirty="0" smtClean="0">
                <a:latin typeface="Myriad Pro" pitchFamily="34" charset="0"/>
              </a:rPr>
              <a:t>крупнотоннажные контейнеры)</a:t>
            </a:r>
            <a:endParaRPr lang="ru-RU" sz="1400" dirty="0" smtClean="0">
              <a:latin typeface="Myriad Pro" pitchFamily="34" charset="0"/>
            </a:endParaRPr>
          </a:p>
          <a:p>
            <a:pPr marL="285750" lvl="0" indent="-285750">
              <a:spcAft>
                <a:spcPts val="1200"/>
              </a:spcAft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400" dirty="0" smtClean="0">
                <a:latin typeface="Myriad Pro" pitchFamily="34" charset="0"/>
              </a:rPr>
              <a:t>Таможенное оформление</a:t>
            </a:r>
            <a:endParaRPr lang="be-BY" sz="1400" dirty="0">
              <a:latin typeface="Myriad Pro" pitchFamily="34" charset="0"/>
            </a:endParaRPr>
          </a:p>
        </p:txBody>
      </p:sp>
      <p:sp>
        <p:nvSpPr>
          <p:cNvPr id="28" name="Пятиугольник 27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Нашивка 28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36" name="Нашивка 35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118648" y="6294511"/>
            <a:ext cx="782662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3</a:t>
            </a:r>
            <a:endParaRPr lang="ru-RU" sz="2400" b="1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5636904" y="2712888"/>
            <a:ext cx="2102121" cy="576889"/>
          </a:xfrm>
          <a:prstGeom prst="roundRect">
            <a:avLst/>
          </a:prstGeom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Myriad Pro" pitchFamily="34" charset="0"/>
              </a:rPr>
              <a:t>Отдел комбинированных перевозок</a:t>
            </a:r>
            <a:endParaRPr lang="ru-RU" sz="1100" dirty="0">
              <a:latin typeface="Myriad Pro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190762" y="1966322"/>
            <a:ext cx="2994404" cy="56170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688980" y="4149080"/>
            <a:ext cx="1997970" cy="62735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Myriad Pro" pitchFamily="34" charset="0"/>
              </a:rPr>
              <a:t>Сектор автомобильных перевозок</a:t>
            </a:r>
          </a:p>
        </p:txBody>
      </p:sp>
      <p:pic>
        <p:nvPicPr>
          <p:cNvPr id="25" name="Picture 2" descr="D:\Igor Butko\LOGO\logo бтлц рус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726" y="2081572"/>
            <a:ext cx="2636478" cy="33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99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0" y="20106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Сопутствующие 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услуги</a:t>
            </a:r>
          </a:p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в </a:t>
            </a:r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рамках проекта 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«</a:t>
            </a:r>
            <a:r>
              <a:rPr 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tx2"/>
                    </a:gs>
                    <a:gs pos="50000">
                      <a:schemeClr val="accent1"/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162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VIKING TRAIN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»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39552" y="2256379"/>
            <a:ext cx="4476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>
                <a:latin typeface="Myriad Pro" pitchFamily="34" charset="0"/>
              </a:rPr>
              <a:t>Доставка «от двери до двери»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>
                <a:latin typeface="Myriad Pro" pitchFamily="34" charset="0"/>
              </a:rPr>
              <a:t>Услуги таможенного перевозчика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>
                <a:latin typeface="Myriad Pro" pitchFamily="34" charset="0"/>
              </a:rPr>
              <a:t>Услуги мультимодального оператора </a:t>
            </a: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 smtClean="0">
                <a:latin typeface="Myriad Pro" pitchFamily="34" charset="0"/>
              </a:rPr>
              <a:t>Страхование</a:t>
            </a:r>
            <a:endParaRPr lang="ru-RU" sz="1600" dirty="0">
              <a:latin typeface="Myriad Pro" pitchFamily="34" charset="0"/>
            </a:endParaRPr>
          </a:p>
          <a:p>
            <a:pPr marL="285750" indent="-285750">
              <a:lnSpc>
                <a:spcPct val="150000"/>
              </a:lnSpc>
              <a:buClr>
                <a:schemeClr val="tx2"/>
              </a:buClr>
              <a:buSzPct val="120000"/>
              <a:buFont typeface="Wingdings" pitchFamily="2" charset="2"/>
              <a:buChar char="ü"/>
            </a:pPr>
            <a:r>
              <a:rPr lang="ru-RU" sz="1600" dirty="0">
                <a:latin typeface="Myriad Pro" pitchFamily="34" charset="0"/>
              </a:rPr>
              <a:t>Изготовление крепежа и </a:t>
            </a:r>
            <a:r>
              <a:rPr lang="ru-RU" sz="1600" dirty="0" smtClean="0">
                <a:latin typeface="Myriad Pro" pitchFamily="34" charset="0"/>
              </a:rPr>
              <a:t>упаковки</a:t>
            </a:r>
            <a:endParaRPr lang="ru-RU" sz="1600" dirty="0">
              <a:latin typeface="Myriad Pro" pitchFamily="34" charset="0"/>
            </a:endParaRPr>
          </a:p>
        </p:txBody>
      </p:sp>
      <p:pic>
        <p:nvPicPr>
          <p:cNvPr id="21" name="Picture 9" descr="D:\КУШНИРУК ИРИНА\все фото\литва\img_0029.JPG"/>
          <p:cNvPicPr>
            <a:picLocks noChangeAspect="1" noChangeArrowheads="1"/>
          </p:cNvPicPr>
          <p:nvPr/>
        </p:nvPicPr>
        <p:blipFill>
          <a:blip r:embed="rId2" cstate="print"/>
          <a:srcRect l="11113"/>
          <a:stretch>
            <a:fillRect/>
          </a:stretch>
        </p:blipFill>
        <p:spPr bwMode="auto">
          <a:xfrm>
            <a:off x="5148063" y="3173063"/>
            <a:ext cx="1586553" cy="992177"/>
          </a:xfrm>
          <a:prstGeom prst="rect">
            <a:avLst/>
          </a:prstGeom>
          <a:noFill/>
          <a:ln w="190500" cap="rnd"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22" name="Picture 13" descr="C:\Documents and Settings\market2\Рабочий стол\презентация Викинг\на 1 страницу.JPG"/>
          <p:cNvPicPr>
            <a:picLocks noChangeAspect="1" noChangeArrowheads="1"/>
          </p:cNvPicPr>
          <p:nvPr/>
        </p:nvPicPr>
        <p:blipFill>
          <a:blip r:embed="rId3" cstate="print"/>
          <a:srcRect t="14227" r="2249" b="669"/>
          <a:stretch>
            <a:fillRect/>
          </a:stretch>
        </p:blipFill>
        <p:spPr bwMode="auto">
          <a:xfrm>
            <a:off x="6997753" y="3188824"/>
            <a:ext cx="1632064" cy="960657"/>
          </a:xfrm>
          <a:prstGeom prst="rect">
            <a:avLst/>
          </a:prstGeom>
          <a:noFill/>
          <a:ln w="190500" cap="rnd"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23" name="Picture 20" descr="D:\Igor Butko\фото телеком\IMG_1326 ne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4509120"/>
            <a:ext cx="1586553" cy="1174736"/>
          </a:xfrm>
          <a:prstGeom prst="rect">
            <a:avLst/>
          </a:prstGeom>
          <a:noFill/>
          <a:ln w="190500" cap="rnd">
            <a:noFill/>
          </a:ln>
          <a:effectLst>
            <a:innerShdw blurRad="114300">
              <a:prstClr val="black"/>
            </a:innerShdw>
          </a:effectLst>
          <a:extLst/>
        </p:spPr>
      </p:pic>
      <p:pic>
        <p:nvPicPr>
          <p:cNvPr id="24" name="Picture 2" descr="D:\Igor Butko\Фото\для столовой\705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754" y="1732905"/>
            <a:ext cx="1632064" cy="104694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D:\Igor Butko\Рисунок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32905"/>
            <a:ext cx="1586552" cy="1046948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D:\Igor Butko\Фото\Мои фото\container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753" y="4552412"/>
            <a:ext cx="1632063" cy="1088152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Пятиугольник 28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Нашивка 29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32" name="Нашивка 31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18648" y="6294511"/>
            <a:ext cx="782662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4</a:t>
            </a:r>
            <a:endParaRPr lang="ru-RU" sz="2400" b="1" dirty="0">
              <a:blipFill dpi="0"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pic>
        <p:nvPicPr>
          <p:cNvPr id="16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09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Igor Butko\Презентации\Карты\Карта бел-лит-рос-укр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071"/>
            <a:ext cx="7223553" cy="3611777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1376" y="31684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Терминал Колядичи</a:t>
            </a:r>
            <a:endParaRPr 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122204" y="2718047"/>
            <a:ext cx="689017" cy="1193008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2771800" y="1988842"/>
            <a:ext cx="1380063" cy="729205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122204" y="1988841"/>
            <a:ext cx="2177988" cy="729206"/>
          </a:xfrm>
          <a:prstGeom prst="line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788325" y="2097279"/>
            <a:ext cx="7234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Myriad Pro" pitchFamily="34" charset="0"/>
              </a:rPr>
              <a:t>661 км</a:t>
            </a:r>
            <a:endParaRPr lang="ru-RU" sz="1100" b="1" dirty="0">
              <a:latin typeface="Myriad Pro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37015" y="3052941"/>
            <a:ext cx="6296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Myriad Pro" pitchFamily="34" charset="0"/>
              </a:rPr>
              <a:t>434 км</a:t>
            </a:r>
            <a:endParaRPr lang="ru-RU" sz="1100" b="1" dirty="0">
              <a:latin typeface="Myriad Pro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60439" y="2282727"/>
            <a:ext cx="6303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latin typeface="Myriad Pro" pitchFamily="34" charset="0"/>
              </a:rPr>
              <a:t>471 км</a:t>
            </a:r>
            <a:endParaRPr lang="ru-RU" sz="1100" b="1" dirty="0">
              <a:latin typeface="Myriad Pro" pitchFamily="34" charset="0"/>
            </a:endParaRPr>
          </a:p>
        </p:txBody>
      </p:sp>
      <p:pic>
        <p:nvPicPr>
          <p:cNvPr id="41" name="Picture 8" descr="D:\Igor Butko\Фото\для столовой\IMG_362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962714"/>
            <a:ext cx="1753885" cy="1169375"/>
          </a:xfrm>
          <a:prstGeom prst="rect">
            <a:avLst/>
          </a:prstGeom>
          <a:noFill/>
          <a:effectLst>
            <a:innerShdw blurRad="190500" dist="254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D:\Igor Butko\Фото\Мои фото\IMG_0065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6652" y="4962714"/>
            <a:ext cx="1753887" cy="11693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3" descr="D:\Igor Butko\Фото\IMG_1778 sidelifter smal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150" y="4962714"/>
            <a:ext cx="1753821" cy="1169375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761015" y="2317937"/>
            <a:ext cx="9172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Myriad Pro" pitchFamily="34" charset="0"/>
              </a:rPr>
              <a:t>Колядичи</a:t>
            </a:r>
            <a:endParaRPr lang="ru-RU" sz="1200" b="1" dirty="0">
              <a:latin typeface="Myriad Pro" pitchFamily="34" charset="0"/>
            </a:endParaRPr>
          </a:p>
        </p:txBody>
      </p:sp>
      <p:sp>
        <p:nvSpPr>
          <p:cNvPr id="37" name="Пятиугольник 36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Нашивка 37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40" name="Нашивка 39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18648" y="6294511"/>
            <a:ext cx="782662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5</a:t>
            </a:r>
            <a:endParaRPr lang="ru-RU" sz="2400" b="1" dirty="0"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pic>
        <p:nvPicPr>
          <p:cNvPr id="21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016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ятиугольник 36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Нашивка 37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40" name="Нашивка 39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18648" y="6294511"/>
            <a:ext cx="782662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5</a:t>
            </a:r>
            <a:endParaRPr lang="ru-RU" sz="2400" b="1" dirty="0">
              <a:blipFill dpi="0"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sp>
        <p:nvSpPr>
          <p:cNvPr id="21" name="TextBox 20">
            <a:hlinkClick r:id="rId3"/>
          </p:cNvPr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Доставка «от двери до двери»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pic>
        <p:nvPicPr>
          <p:cNvPr id="22" name="Picture 2" descr="D:\Igor Butko\Фото\Мои фото\IMG_1778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6279" y="3429000"/>
            <a:ext cx="3770919" cy="251378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417166" y="1412776"/>
            <a:ext cx="68272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1600" dirty="0" smtClean="0">
                <a:latin typeface="Myriad Pro" pitchFamily="34" charset="0"/>
              </a:rPr>
              <a:t>Автомобили с полуприцепами-контейнеровозами</a:t>
            </a: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1600" dirty="0">
                <a:latin typeface="Myriad Pro" pitchFamily="34" charset="0"/>
              </a:rPr>
              <a:t>Автомобили с </a:t>
            </a:r>
            <a:r>
              <a:rPr lang="ru-RU" sz="1600" dirty="0" smtClean="0">
                <a:latin typeface="Myriad Pro" pitchFamily="34" charset="0"/>
              </a:rPr>
              <a:t>полуприцепами-контейнеровозами с боковой загрузкой</a:t>
            </a:r>
            <a:endParaRPr lang="ru-RU" sz="1600" dirty="0">
              <a:latin typeface="Myriad Pro" pitchFamily="34" charset="0"/>
            </a:endParaRPr>
          </a:p>
          <a:p>
            <a:pPr marL="285750" indent="-285750">
              <a:spcAft>
                <a:spcPts val="1200"/>
              </a:spcAft>
              <a:buClr>
                <a:schemeClr val="tx2"/>
              </a:buClr>
              <a:buFont typeface="Wingdings" pitchFamily="2" charset="2"/>
              <a:buChar char="Ø"/>
            </a:pPr>
            <a:r>
              <a:rPr lang="ru-RU" sz="1600" dirty="0">
                <a:latin typeface="Myriad Pro" pitchFamily="34" charset="0"/>
              </a:rPr>
              <a:t>Автомобили </a:t>
            </a:r>
            <a:r>
              <a:rPr lang="ru-RU" sz="1600" dirty="0" smtClean="0">
                <a:latin typeface="Myriad Pro" pitchFamily="34" charset="0"/>
              </a:rPr>
              <a:t>с бортовыми полуприцепами</a:t>
            </a:r>
            <a:endParaRPr lang="ru-RU" sz="1600" dirty="0">
              <a:latin typeface="Myriad Pro" pitchFamily="34" charset="0"/>
            </a:endParaRPr>
          </a:p>
        </p:txBody>
      </p:sp>
      <p:pic>
        <p:nvPicPr>
          <p:cNvPr id="24" name="Picture 2" descr="D:\Igor Butko\Фото\Авто\avto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28999"/>
            <a:ext cx="3352524" cy="2513781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29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3326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Крупнейшие белорусские  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экспортеры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pic>
        <p:nvPicPr>
          <p:cNvPr id="12" name="Picture 2" descr="http://belteam.com.ua/assets/images/Partners/logo_mogil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457" y="3367372"/>
            <a:ext cx="2000264" cy="54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3" name="Picture 19" descr="http://www.lidalkm.ru/img/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6367" y="4780714"/>
            <a:ext cx="1357322" cy="88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4" name="Picture 2" descr="http://www.kaspersky.ru/images/news/bmz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81437" y="1746893"/>
            <a:ext cx="1285884" cy="88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5" name="Picture 3" descr="http://www.maz.by/UserFiles/Image/Our%20dealers/Info%20for%20dealers%20(download)/Firmenny%20stil%20MAZ/Logo%20MAZ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95924" y="4764427"/>
            <a:ext cx="1571636" cy="92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81742" y="1851731"/>
            <a:ext cx="1857388" cy="64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65225" y="474919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8" name="Picture 21" descr="http://www.comandir.by/files/logo(belshin)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3147" y="3432566"/>
            <a:ext cx="2214578" cy="41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19" name="Picture 15" descr="http://www.press-release.by/wp-content/uploads/users/518-logo_ru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14678" y="3286124"/>
            <a:ext cx="2857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43187" y="4606315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63500">
              <a:prstClr val="black"/>
            </a:innerShdw>
          </a:effectLst>
        </p:spPr>
      </p:pic>
      <p:sp>
        <p:nvSpPr>
          <p:cNvPr id="34" name="Пятиугольник 33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Нашивка 34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18648" y="6294511"/>
            <a:ext cx="800548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6</a:t>
            </a:r>
            <a:endParaRPr lang="ru-RU" sz="2400" b="1" dirty="0">
              <a:blipFill dpi="0"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pic>
        <p:nvPicPr>
          <p:cNvPr id="2051" name="Picture 3" descr="D:\Igor Butko\LOGO\LOGO партнеры\logo horizont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579" y="1746893"/>
            <a:ext cx="1806842" cy="856323"/>
          </a:xfrm>
          <a:prstGeom prst="rect">
            <a:avLst/>
          </a:prstGeom>
          <a:noFill/>
          <a:effectLst>
            <a:innerShdw blurRad="63500">
              <a:prstClr val="black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7" y="4973378"/>
            <a:ext cx="1803265" cy="360653"/>
          </a:xfrm>
          <a:prstGeom prst="rect">
            <a:avLst/>
          </a:prstGeom>
        </p:spPr>
      </p:pic>
      <p:pic>
        <p:nvPicPr>
          <p:cNvPr id="22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905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33265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Направление грузопотока в Республике Беларусь</a:t>
            </a:r>
            <a:endParaRPr lang="ru-RU" sz="2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sp>
        <p:nvSpPr>
          <p:cNvPr id="34" name="Пятиугольник 33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Нашивка 34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18648" y="6294511"/>
            <a:ext cx="800548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6</a:t>
            </a:r>
            <a:endParaRPr lang="ru-RU" sz="2400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2633735"/>
              </p:ext>
            </p:extLst>
          </p:nvPr>
        </p:nvGraphicFramePr>
        <p:xfrm>
          <a:off x="1115616" y="1628800"/>
          <a:ext cx="6912768" cy="4147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81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0" y="6309320"/>
            <a:ext cx="8244408" cy="432048"/>
          </a:xfrm>
          <a:prstGeom prst="homePlate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Нашивка 34"/>
          <p:cNvSpPr/>
          <p:nvPr/>
        </p:nvSpPr>
        <p:spPr>
          <a:xfrm>
            <a:off x="8775550" y="6308159"/>
            <a:ext cx="400412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31632" y="6339517"/>
            <a:ext cx="219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6"/>
                </a:solidFill>
                <a:latin typeface="Myriad Pro" pitchFamily="34" charset="0"/>
              </a:rPr>
              <a:t>www.belint.by</a:t>
            </a:r>
            <a:endParaRPr lang="ru-RU" dirty="0">
              <a:solidFill>
                <a:schemeClr val="accent6"/>
              </a:solidFill>
              <a:latin typeface="Myriad Pro" pitchFamily="34" charset="0"/>
            </a:endParaRPr>
          </a:p>
        </p:txBody>
      </p:sp>
      <p:sp>
        <p:nvSpPr>
          <p:cNvPr id="37" name="Нашивка 36"/>
          <p:cNvSpPr/>
          <p:nvPr/>
        </p:nvSpPr>
        <p:spPr>
          <a:xfrm>
            <a:off x="8118648" y="6308159"/>
            <a:ext cx="800548" cy="432048"/>
          </a:xfrm>
          <a:prstGeom prst="chevron">
            <a:avLst/>
          </a:prstGeom>
          <a:solidFill>
            <a:schemeClr val="tx2"/>
          </a:solidFill>
          <a:ln w="6350">
            <a:noFill/>
          </a:ln>
          <a:effectLst>
            <a:innerShdw blurRad="889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18648" y="6294511"/>
            <a:ext cx="800548" cy="46166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5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blipFill dpi="0" rotWithShape="1"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atin typeface="Myriad Pro" pitchFamily="34" charset="0"/>
              </a:rPr>
              <a:t>11</a:t>
            </a:r>
            <a:endParaRPr lang="ru-RU" sz="2400" b="1" dirty="0"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atin typeface="Myriad Pro" pitchFamily="34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539552" y="2492896"/>
            <a:ext cx="8235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52400" algn="l"/>
              </a:tabLst>
            </a:pPr>
            <a:r>
              <a:rPr lang="ru-RU" sz="1400" b="1" dirty="0" smtClean="0">
                <a:latin typeface="Myriad Pro" pitchFamily="34" charset="0"/>
                <a:ea typeface="Times New Roman" pitchFamily="18" charset="0"/>
              </a:rPr>
              <a:t>Виды деятельности: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Myriad Pro" pitchFamily="34" charset="0"/>
              <a:ea typeface="Times New Roman" pitchFamily="18" charset="0"/>
            </a:endParaRPr>
          </a:p>
          <a:p>
            <a:pPr marL="714375" marR="0" lvl="0" indent="27622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524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effectLst/>
                <a:latin typeface="Myriad Pro" pitchFamily="34" charset="0"/>
                <a:ea typeface="Times New Roman" pitchFamily="18" charset="0"/>
              </a:rPr>
              <a:t>Экспедирование грузов из Литвы в Республику Беларусь</a:t>
            </a:r>
          </a:p>
          <a:p>
            <a:pPr marL="714375" indent="276225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77800" algn="l"/>
              </a:tabLst>
            </a:pPr>
            <a:r>
              <a:rPr lang="ru-RU" sz="1400" dirty="0">
                <a:latin typeface="Myriad Pro" pitchFamily="34" charset="0"/>
                <a:ea typeface="Times New Roman" pitchFamily="18" charset="0"/>
              </a:rPr>
              <a:t>Экспедирование </a:t>
            </a:r>
            <a:r>
              <a:rPr lang="ru-RU" sz="1400" dirty="0" smtClean="0">
                <a:latin typeface="Myriad Pro" pitchFamily="34" charset="0"/>
                <a:ea typeface="Times New Roman" pitchFamily="18" charset="0"/>
              </a:rPr>
              <a:t>грузов</a:t>
            </a:r>
            <a:r>
              <a:rPr lang="ru-RU" sz="1400" dirty="0">
                <a:latin typeface="Myriad Pro" pitchFamily="34" charset="0"/>
                <a:ea typeface="Times New Roman" pitchFamily="18" charset="0"/>
              </a:rPr>
              <a:t>, проходящих по территории Республики Беларусь</a:t>
            </a:r>
          </a:p>
          <a:p>
            <a:pPr marL="714375" indent="276225" algn="just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152400" algn="l"/>
              </a:tabLst>
            </a:pPr>
            <a:r>
              <a:rPr lang="ru-RU" sz="1400" dirty="0">
                <a:latin typeface="Myriad Pro" pitchFamily="34" charset="0"/>
                <a:ea typeface="Times New Roman" pitchFamily="18" charset="0"/>
              </a:rPr>
              <a:t>Работа с резидентами Литовской Республики по доставке грузов внутри </a:t>
            </a:r>
            <a:r>
              <a:rPr lang="ru-RU" sz="1400" dirty="0" smtClean="0">
                <a:latin typeface="Myriad Pro" pitchFamily="34" charset="0"/>
                <a:ea typeface="Times New Roman" pitchFamily="18" charset="0"/>
              </a:rPr>
              <a:t>страны</a:t>
            </a:r>
            <a:endParaRPr kumimoji="0" lang="ru-RU" sz="1400" i="0" u="none" strike="noStrike" cap="none" normalizeH="0" baseline="0" dirty="0" smtClean="0">
              <a:ln>
                <a:noFill/>
              </a:ln>
              <a:effectLst/>
              <a:latin typeface="Myriad Pro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5308" y="32771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 ЗАО «</a:t>
            </a:r>
            <a:r>
              <a:rPr lang="ru-RU" sz="2800" b="1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Белинтертранс</a:t>
            </a:r>
            <a:r>
              <a:rPr lang="ru-RU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-Литва</a:t>
            </a:r>
            <a:r>
              <a:rPr 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gradFill flip="none" rotWithShape="1">
                  <a:gsLst>
                    <a:gs pos="100000">
                      <a:schemeClr val="tx2"/>
                    </a:gs>
                    <a:gs pos="50000">
                      <a:schemeClr val="accent1"/>
                    </a:gs>
                    <a:gs pos="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  <a:latin typeface="Myriad Pro" pitchFamily="34" charset="0"/>
              </a:rPr>
              <a:t>»</a:t>
            </a:r>
            <a:endParaRPr lang="ru-RU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gradFill flip="none" rotWithShape="1">
                <a:gsLst>
                  <a:gs pos="100000">
                    <a:schemeClr val="tx2"/>
                  </a:gs>
                  <a:gs pos="50000">
                    <a:schemeClr val="accent1"/>
                  </a:gs>
                  <a:gs pos="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  <a:tileRect/>
              </a:gradFill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  <a:latin typeface="Myriad Pro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1124744"/>
            <a:ext cx="8235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Myriad Pro" pitchFamily="34" charset="0"/>
              </a:rPr>
              <a:t>Задача:</a:t>
            </a:r>
          </a:p>
          <a:p>
            <a:pPr marL="714375"/>
            <a:r>
              <a:rPr lang="ru-RU" sz="1400" dirty="0" smtClean="0">
                <a:latin typeface="Myriad Pro" pitchFamily="34" charset="0"/>
              </a:rPr>
              <a:t>представление </a:t>
            </a:r>
            <a:r>
              <a:rPr lang="ru-RU" sz="1400" dirty="0">
                <a:latin typeface="Myriad Pro" pitchFamily="34" charset="0"/>
              </a:rPr>
              <a:t>интересов Белорусской железной дороги и государственного предприятия “БТЛЦ”, а также белорусских грузовладельцев в </a:t>
            </a:r>
            <a:r>
              <a:rPr lang="ru-RU" sz="1400" dirty="0" err="1">
                <a:latin typeface="Myriad Pro" pitchFamily="34" charset="0"/>
              </a:rPr>
              <a:t>Клайпедском</a:t>
            </a:r>
            <a:r>
              <a:rPr lang="ru-RU" sz="1400" dirty="0">
                <a:latin typeface="Myriad Pro" pitchFamily="34" charset="0"/>
              </a:rPr>
              <a:t> порту, портовых предприятиях, железнодорожных станциях и других причастных к организации перевозок структурах</a:t>
            </a:r>
            <a:endParaRPr lang="be-BY" sz="1400" dirty="0">
              <a:latin typeface="Myriad Pro" pitchFamily="34" charset="0"/>
            </a:endParaRPr>
          </a:p>
        </p:txBody>
      </p:sp>
      <p:pic>
        <p:nvPicPr>
          <p:cNvPr id="24" name="Picture 9" descr="D:\КУШНИРУК ИРИНА\все фото\литва\img_0029.JPG"/>
          <p:cNvPicPr>
            <a:picLocks noChangeAspect="1" noChangeArrowheads="1"/>
          </p:cNvPicPr>
          <p:nvPr/>
        </p:nvPicPr>
        <p:blipFill>
          <a:blip r:embed="rId4" cstate="print"/>
          <a:srcRect l="11113"/>
          <a:stretch>
            <a:fillRect/>
          </a:stretch>
        </p:blipFill>
        <p:spPr bwMode="auto">
          <a:xfrm>
            <a:off x="2888779" y="3915118"/>
            <a:ext cx="3366442" cy="2105260"/>
          </a:xfrm>
          <a:prstGeom prst="rect">
            <a:avLst/>
          </a:prstGeom>
          <a:noFill/>
          <a:ln w="190500" cap="rnd">
            <a:noFill/>
          </a:ln>
          <a:effectLst>
            <a:innerShdw blurRad="114300">
              <a:prstClr val="black"/>
            </a:innerShdw>
          </a:effectLst>
        </p:spPr>
      </p:pic>
      <p:pic>
        <p:nvPicPr>
          <p:cNvPr id="12" name="Picture 74" descr="D:\Igor Butko\Реклама\ЛОГОТИП white БЧ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344" y="6384974"/>
            <a:ext cx="2249846" cy="27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31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7011</TotalTime>
  <Words>257</Words>
  <Application>Microsoft Office PowerPoint</Application>
  <PresentationFormat>Экран (4:3)</PresentationFormat>
  <Paragraphs>80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Myriad Pro</vt:lpstr>
      <vt:lpstr>Times New Roman</vt:lpstr>
      <vt:lpstr>Wingdings</vt:lpstr>
      <vt:lpstr>Тема Office</vt:lpstr>
      <vt:lpstr>Государственное предприятие «БТЛЦ»  в проекте «VIKING TRAIN»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Игорь Бутько</dc:creator>
  <cp:lastModifiedBy>Бутько Игорь</cp:lastModifiedBy>
  <cp:revision>244</cp:revision>
  <dcterms:created xsi:type="dcterms:W3CDTF">2012-02-07T05:20:37Z</dcterms:created>
  <dcterms:modified xsi:type="dcterms:W3CDTF">2013-05-24T08:39:39Z</dcterms:modified>
</cp:coreProperties>
</file>