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1" r:id="rId19"/>
    <p:sldId id="274" r:id="rId20"/>
    <p:sldId id="277" r:id="rId21"/>
    <p:sldId id="278" r:id="rId22"/>
    <p:sldId id="279" r:id="rId23"/>
    <p:sldId id="276" r:id="rId24"/>
    <p:sldId id="280" r:id="rId25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7DF46-7468-4AC7-BBE5-74CDF03E04DF}" type="datetimeFigureOut">
              <a:rPr lang="uk-UA" smtClean="0"/>
              <a:pPr/>
              <a:t>29.05.2013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23D5E-13CA-49B6-A617-39843C179EE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5.png"/><Relationship Id="rId7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6.png"/><Relationship Id="rId7" Type="http://schemas.openxmlformats.org/officeDocument/2006/relationships/image" Target="../media/image34.png"/><Relationship Id="rId12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9.png"/><Relationship Id="rId5" Type="http://schemas.openxmlformats.org/officeDocument/2006/relationships/image" Target="../media/image32.png"/><Relationship Id="rId10" Type="http://schemas.openxmlformats.org/officeDocument/2006/relationships/image" Target="../media/image38.png"/><Relationship Id="rId4" Type="http://schemas.openxmlformats.org/officeDocument/2006/relationships/image" Target="../media/image31.png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6.png"/><Relationship Id="rId7" Type="http://schemas.openxmlformats.org/officeDocument/2006/relationships/image" Target="../media/image5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11" Type="http://schemas.openxmlformats.org/officeDocument/2006/relationships/image" Target="../media/image62.jpe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6.png"/><Relationship Id="rId5" Type="http://schemas.openxmlformats.org/officeDocument/2006/relationships/image" Target="../media/image12.png"/><Relationship Id="rId10" Type="http://schemas.openxmlformats.org/officeDocument/2006/relationships/image" Target="../media/image5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6.png"/><Relationship Id="rId12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11.png"/><Relationship Id="rId9" Type="http://schemas.openxmlformats.org/officeDocument/2006/relationships/image" Target="../media/image7.png"/><Relationship Id="rId1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12" Type="http://schemas.openxmlformats.org/officeDocument/2006/relationships/image" Target="../media/image15.png"/><Relationship Id="rId17" Type="http://schemas.openxmlformats.org/officeDocument/2006/relationships/image" Target="../media/image22.jpeg"/><Relationship Id="rId2" Type="http://schemas.openxmlformats.org/officeDocument/2006/relationships/image" Target="../media/image19.jpeg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14.png"/><Relationship Id="rId5" Type="http://schemas.openxmlformats.org/officeDocument/2006/relationships/image" Target="../media/image7.png"/><Relationship Id="rId15" Type="http://schemas.openxmlformats.org/officeDocument/2006/relationships/image" Target="../media/image5.png"/><Relationship Id="rId10" Type="http://schemas.openxmlformats.org/officeDocument/2006/relationships/image" Target="../media/image18.png"/><Relationship Id="rId4" Type="http://schemas.openxmlformats.org/officeDocument/2006/relationships/image" Target="../media/image11.png"/><Relationship Id="rId9" Type="http://schemas.openxmlformats.org/officeDocument/2006/relationships/image" Target="../media/image8.pn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20.png"/><Relationship Id="rId12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4.png"/><Relationship Id="rId4" Type="http://schemas.openxmlformats.org/officeDocument/2006/relationships/image" Target="../media/image10.png"/><Relationship Id="rId9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6.pn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12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9.png"/><Relationship Id="rId5" Type="http://schemas.openxmlformats.org/officeDocument/2006/relationships/image" Target="../media/image7.png"/><Relationship Id="rId10" Type="http://schemas.openxmlformats.org/officeDocument/2006/relationships/image" Target="../media/image8.png"/><Relationship Id="rId4" Type="http://schemas.openxmlformats.org/officeDocument/2006/relationships/image" Target="../media/image20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5.png"/><Relationship Id="rId3" Type="http://schemas.openxmlformats.org/officeDocument/2006/relationships/image" Target="../media/image25.png"/><Relationship Id="rId7" Type="http://schemas.openxmlformats.org/officeDocument/2006/relationships/image" Target="../media/image21.png"/><Relationship Id="rId12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26.png"/><Relationship Id="rId5" Type="http://schemas.openxmlformats.org/officeDocument/2006/relationships/image" Target="../media/image23.png"/><Relationship Id="rId10" Type="http://schemas.openxmlformats.org/officeDocument/2006/relationships/image" Target="../media/image20.png"/><Relationship Id="rId4" Type="http://schemas.openxmlformats.org/officeDocument/2006/relationships/image" Target="../media/image7.png"/><Relationship Id="rId9" Type="http://schemas.openxmlformats.org/officeDocument/2006/relationships/image" Target="../media/image14.png"/><Relationship Id="rId1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5.png"/><Relationship Id="rId3" Type="http://schemas.openxmlformats.org/officeDocument/2006/relationships/image" Target="../media/image23.png"/><Relationship Id="rId7" Type="http://schemas.openxmlformats.org/officeDocument/2006/relationships/image" Target="../media/image14.png"/><Relationship Id="rId12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11" Type="http://schemas.openxmlformats.org/officeDocument/2006/relationships/image" Target="../media/image28.png"/><Relationship Id="rId5" Type="http://schemas.openxmlformats.org/officeDocument/2006/relationships/image" Target="../media/image8.png"/><Relationship Id="rId10" Type="http://schemas.openxmlformats.org/officeDocument/2006/relationships/image" Target="../media/image7.png"/><Relationship Id="rId4" Type="http://schemas.openxmlformats.org/officeDocument/2006/relationships/image" Target="../media/image27.png"/><Relationship Id="rId9" Type="http://schemas.openxmlformats.org/officeDocument/2006/relationships/image" Target="../media/image25.png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1_bli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165100"/>
            <a:ext cx="8001000" cy="6527800"/>
          </a:xfrm>
          <a:prstGeom prst="rect">
            <a:avLst/>
          </a:prstGeom>
        </p:spPr>
      </p:pic>
      <p:pic>
        <p:nvPicPr>
          <p:cNvPr id="6" name="Picture 5" descr="foo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33416"/>
            <a:ext cx="9143999" cy="2024584"/>
          </a:xfrm>
          <a:prstGeom prst="rect">
            <a:avLst/>
          </a:prstGeom>
        </p:spPr>
      </p:pic>
      <p:pic>
        <p:nvPicPr>
          <p:cNvPr id="7" name="Picture 6" descr="head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2002335"/>
          </a:xfrm>
          <a:prstGeom prst="rect">
            <a:avLst/>
          </a:prstGeom>
        </p:spPr>
      </p:pic>
      <p:pic>
        <p:nvPicPr>
          <p:cNvPr id="10" name="Picture 9" descr="viking_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2500306"/>
            <a:ext cx="3214710" cy="1372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71670" y="3929066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PF BeauSans Pro SemiBold" pitchFamily="2" charset="0"/>
              </a:rPr>
              <a:t>10 </a:t>
            </a:r>
            <a:r>
              <a:rPr lang="uk-UA" sz="5400" dirty="0" smtClean="0">
                <a:solidFill>
                  <a:srgbClr val="C00000"/>
                </a:solidFill>
                <a:latin typeface="PF BeauSans Pro SemiBold" pitchFamily="2" charset="0"/>
              </a:rPr>
              <a:t>лет успеха</a:t>
            </a:r>
            <a:endParaRPr lang="uk-UA" sz="5400" dirty="0">
              <a:solidFill>
                <a:srgbClr val="C00000"/>
              </a:solidFill>
              <a:latin typeface="PF BeauSans Pro Semi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_Vik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699500" cy="6858000"/>
          </a:xfrm>
          <a:prstGeom prst="rect">
            <a:avLst/>
          </a:prstGeom>
        </p:spPr>
      </p:pic>
      <p:pic>
        <p:nvPicPr>
          <p:cNvPr id="4" name="Picture 3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5" name="Picture 4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-285752" y="785794"/>
            <a:ext cx="9715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400" dirty="0" smtClean="0">
                <a:latin typeface="PF BeauSans Pro" pitchFamily="2" charset="0"/>
              </a:rPr>
              <a:t>Маршруты перевозок </a:t>
            </a:r>
            <a:br>
              <a:rPr lang="bg-BG" sz="2400" dirty="0" smtClean="0">
                <a:latin typeface="PF BeauSans Pro" pitchFamily="2" charset="0"/>
              </a:rPr>
            </a:br>
            <a:r>
              <a:rPr lang="bg-BG" sz="2400" dirty="0" smtClean="0">
                <a:latin typeface="PF BeauSans Pro" pitchFamily="2" charset="0"/>
              </a:rPr>
              <a:t>по территории Болгарии </a:t>
            </a:r>
            <a:br>
              <a:rPr lang="bg-BG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в рамках проекта «Викинг»</a:t>
            </a:r>
            <a:endParaRPr lang="bg-BG" sz="2400" dirty="0">
              <a:latin typeface="PF BeauSans Pr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map_Vik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" y="-24"/>
            <a:ext cx="9699500" cy="685799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786050" y="785770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Маршрут поезда комбинированного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транспорта «Викинг» </a:t>
            </a:r>
            <a:endParaRPr lang="bg-BG" sz="2400" dirty="0">
              <a:latin typeface="PF BeauSans Pro" pitchFamily="2" charset="0"/>
            </a:endParaRPr>
          </a:p>
        </p:txBody>
      </p:sp>
      <p:pic>
        <p:nvPicPr>
          <p:cNvPr id="4" name="Picture 3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5" name="Picture 4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4857752" y="1785926"/>
            <a:ext cx="435771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Маршрут: Клайпеда (Литва) – Минск (Беларусь) – Киев/Ильичевск/Одеса (Украина);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Длина маршрута - 1766 км;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Время перевозки – </a:t>
            </a:r>
            <a:r>
              <a:rPr lang="en-US" sz="1600" dirty="0" smtClean="0">
                <a:latin typeface="PF BeauSans Pro" pitchFamily="2" charset="0"/>
                <a:cs typeface="Times New Roman" pitchFamily="18" charset="0"/>
              </a:rPr>
              <a:t>52</a:t>
            </a: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 часа;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Поездом перевозятся </a:t>
            </a:r>
            <a:r>
              <a:rPr lang="en-US" sz="1600" dirty="0" smtClean="0">
                <a:latin typeface="PF BeauSans Pro" pitchFamily="2" charset="0"/>
                <a:cs typeface="Times New Roman" pitchFamily="18" charset="0"/>
              </a:rPr>
              <a:t>20</a:t>
            </a: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 и </a:t>
            </a:r>
            <a:r>
              <a:rPr lang="en-US" sz="1600" dirty="0" smtClean="0">
                <a:latin typeface="PF BeauSans Pro" pitchFamily="2" charset="0"/>
                <a:cs typeface="Times New Roman" pitchFamily="18" charset="0"/>
              </a:rPr>
              <a:t>40</a:t>
            </a: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 футовые контейнеры а также универсальные </a:t>
            </a:r>
            <a:br>
              <a:rPr lang="ru-RU" sz="16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и специализированные контейнеры;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Расписание: поезд отправляется </a:t>
            </a:r>
            <a:br>
              <a:rPr lang="ru-RU" sz="16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1600" dirty="0" smtClean="0">
                <a:latin typeface="PF BeauSans Pro" pitchFamily="2" charset="0"/>
                <a:cs typeface="Times New Roman" pitchFamily="18" charset="0"/>
              </a:rPr>
              <a:t>в направлении Украина–Литва каждый понедельник, среду, пятницу.</a:t>
            </a:r>
          </a:p>
          <a:p>
            <a:pPr>
              <a:buFont typeface="Arial" pitchFamily="34" charset="0"/>
              <a:buChar char="•"/>
            </a:pPr>
            <a:endParaRPr lang="uk-UA" sz="1600" dirty="0">
              <a:latin typeface="PF BeauSans Pro" pitchFamily="2" charset="0"/>
            </a:endParaRPr>
          </a:p>
        </p:txBody>
      </p:sp>
      <p:pic>
        <p:nvPicPr>
          <p:cNvPr id="28" name="Picture 27" descr="flags_Bu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100" y="4143380"/>
            <a:ext cx="928694" cy="928694"/>
          </a:xfrm>
          <a:prstGeom prst="rect">
            <a:avLst/>
          </a:prstGeom>
        </p:spPr>
      </p:pic>
      <p:pic>
        <p:nvPicPr>
          <p:cNvPr id="29" name="Picture 28" descr="flags_Bu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28794" y="4143380"/>
            <a:ext cx="928694" cy="928694"/>
          </a:xfrm>
          <a:prstGeom prst="rect">
            <a:avLst/>
          </a:prstGeom>
        </p:spPr>
      </p:pic>
      <p:pic>
        <p:nvPicPr>
          <p:cNvPr id="30" name="Picture 29" descr="flags_Bu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000100" y="5072074"/>
            <a:ext cx="928694" cy="928694"/>
          </a:xfrm>
          <a:prstGeom prst="rect">
            <a:avLst/>
          </a:prstGeom>
        </p:spPr>
      </p:pic>
      <p:pic>
        <p:nvPicPr>
          <p:cNvPr id="31" name="Picture 30" descr="flags_Bu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28794" y="5072074"/>
            <a:ext cx="928694" cy="928694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-1500230" y="3671832"/>
            <a:ext cx="6929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PF BeauSans Pro" pitchFamily="2" charset="0"/>
              </a:rPr>
              <a:t>Участники проекта</a:t>
            </a:r>
            <a:endParaRPr lang="bg-BG" sz="2000" dirty="0">
              <a:latin typeface="PF BeauSans Pr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5" name="Picture 14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-133352" y="938194"/>
            <a:ext cx="942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Объемы перевозок за период </a:t>
            </a:r>
            <a:r>
              <a:rPr lang="en-US" sz="2400" dirty="0" smtClean="0">
                <a:latin typeface="PF BeauSans Pro" pitchFamily="2" charset="0"/>
              </a:rPr>
              <a:t/>
            </a:r>
            <a:br>
              <a:rPr lang="en-US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2003-2012 гг., тыс. </a:t>
            </a:r>
            <a:r>
              <a:rPr lang="en-US" sz="2400" dirty="0" smtClean="0">
                <a:latin typeface="PF BeauSans Pro" pitchFamily="2" charset="0"/>
              </a:rPr>
              <a:t>TEU</a:t>
            </a:r>
            <a:endParaRPr lang="bg-BG" sz="2400" dirty="0">
              <a:latin typeface="PF BeauSans Pro" pitchFamily="2" charset="0"/>
            </a:endParaRPr>
          </a:p>
        </p:txBody>
      </p:sp>
      <p:pic>
        <p:nvPicPr>
          <p:cNvPr id="20" name="Picture 19" descr="объемы-перевозо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2214554"/>
            <a:ext cx="6000792" cy="37515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42908" y="928670"/>
            <a:ext cx="94202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Операторы поезда комбинированного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 транспорта«Викинг»:</a:t>
            </a:r>
            <a:endParaRPr lang="uk-UA" sz="2400" dirty="0">
              <a:latin typeface="PF BeauSans Pro" pitchFamily="2" charset="0"/>
            </a:endParaRPr>
          </a:p>
        </p:txBody>
      </p:sp>
      <p:pic>
        <p:nvPicPr>
          <p:cNvPr id="4" name="Picture 3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5" name="Picture 4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pic>
        <p:nvPicPr>
          <p:cNvPr id="8" name="Picture 7" descr="flags_B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4048130"/>
            <a:ext cx="928694" cy="928694"/>
          </a:xfrm>
          <a:prstGeom prst="rect">
            <a:avLst/>
          </a:prstGeom>
        </p:spPr>
      </p:pic>
      <p:pic>
        <p:nvPicPr>
          <p:cNvPr id="9" name="Picture 8" descr="flags_Bu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5072074"/>
            <a:ext cx="928694" cy="928694"/>
          </a:xfrm>
          <a:prstGeom prst="rect">
            <a:avLst/>
          </a:prstGeom>
        </p:spPr>
      </p:pic>
      <p:pic>
        <p:nvPicPr>
          <p:cNvPr id="10" name="Picture 9" descr="flags_Bu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3024185"/>
            <a:ext cx="928694" cy="928694"/>
          </a:xfrm>
          <a:prstGeom prst="rect">
            <a:avLst/>
          </a:prstGeom>
        </p:spPr>
      </p:pic>
      <p:pic>
        <p:nvPicPr>
          <p:cNvPr id="11" name="Picture 10" descr="flags_Bu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00166" y="2000240"/>
            <a:ext cx="928694" cy="92869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2071678"/>
            <a:ext cx="1112929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616280" y="2112975"/>
            <a:ext cx="145591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00826" y="2071678"/>
            <a:ext cx="1000132" cy="725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9" y="3214686"/>
            <a:ext cx="3643338" cy="45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214678" y="4286256"/>
            <a:ext cx="36957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929058" y="5286388"/>
            <a:ext cx="1714512" cy="583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3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2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1406" y="571480"/>
            <a:ext cx="8929750" cy="5544757"/>
            <a:chOff x="71406" y="1000108"/>
            <a:chExt cx="8929750" cy="5544757"/>
          </a:xfrm>
        </p:grpSpPr>
        <p:pic>
          <p:nvPicPr>
            <p:cNvPr id="18" name="Picture 17" descr="работа-операторов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3108" y="1000108"/>
              <a:ext cx="4867650" cy="554475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571868" y="2826435"/>
              <a:ext cx="196215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ru-RU" dirty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Активная </a:t>
              </a:r>
              <a:r>
                <a:rPr lang="en-US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работа </a:t>
              </a:r>
              <a:r>
                <a:rPr lang="ru-RU" dirty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операторов </a:t>
              </a:r>
              <a:r>
                <a:rPr lang="ru-RU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комбинирован</a:t>
              </a:r>
              <a:r>
                <a:rPr lang="en-US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-</a:t>
              </a:r>
              <a:br>
                <a:rPr lang="en-US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ного </a:t>
              </a:r>
              <a:r>
                <a:rPr lang="ru-RU" dirty="0">
                  <a:solidFill>
                    <a:schemeClr val="bg1"/>
                  </a:solidFill>
                  <a:latin typeface="PF BeauSans Pro SemiBold" pitchFamily="2" charset="0"/>
                  <a:cs typeface="Times New Roman" pitchFamily="18" charset="0"/>
                </a:rPr>
                <a:t>поезда «Викинг»:</a:t>
              </a:r>
            </a:p>
            <a:p>
              <a:pPr algn="ctr"/>
              <a:endParaRPr lang="uk-UA" dirty="0">
                <a:solidFill>
                  <a:schemeClr val="bg1"/>
                </a:solidFill>
                <a:latin typeface="PF BeauSans Pro SemiBold" pitchFamily="2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00760" y="3291488"/>
              <a:ext cx="30003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Упрощенная процедура осуществления пограничного контроля</a:t>
              </a:r>
              <a:endParaRPr lang="ru-RU" dirty="0">
                <a:latin typeface="PF BeauSans Pro SemiBold" pitchFamily="2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9190" y="5286388"/>
              <a:ext cx="30003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Привлечение </a:t>
              </a:r>
              <a: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новых грузопотоков</a:t>
              </a:r>
              <a:endParaRPr lang="ru-RU" dirty="0">
                <a:latin typeface="PF BeauSans Pro SemiBold" pitchFamily="2" charset="0"/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929190" y="1500174"/>
              <a:ext cx="30003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Льготные тарифы </a:t>
              </a:r>
              <a: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на перевозки</a:t>
              </a:r>
              <a:endParaRPr lang="ru-RU" dirty="0">
                <a:solidFill>
                  <a:schemeClr val="tx1"/>
                </a:solidFill>
                <a:latin typeface="PF BeauSans Pro SemiBold" pitchFamily="2" charset="0"/>
                <a:cs typeface="Times New Roman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142976" y="1500174"/>
              <a:ext cx="30003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Внедрение системы «Единого окна» (ОМТП)</a:t>
              </a:r>
              <a:endParaRPr lang="ru-RU" dirty="0">
                <a:solidFill>
                  <a:schemeClr val="tx1"/>
                </a:solidFill>
                <a:latin typeface="PF BeauSans Pro SemiBold" pitchFamily="2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1406" y="3291488"/>
              <a:ext cx="30003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Расширение </a:t>
              </a:r>
              <a: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географии </a:t>
              </a:r>
              <a: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курсирования поезда</a:t>
              </a:r>
              <a:endParaRPr lang="ru-RU" dirty="0">
                <a:solidFill>
                  <a:schemeClr val="tx1"/>
                </a:solidFill>
                <a:latin typeface="PF BeauSans Pro SemiBold" pitchFamily="2" charset="0"/>
                <a:cs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42976" y="5143512"/>
              <a:ext cx="30003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/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График движения </a:t>
              </a:r>
              <a: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/>
              </a:r>
              <a:br>
                <a:rPr lang="en-US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</a:br>
              <a:r>
                <a:rPr lang="ru-RU" dirty="0" smtClean="0">
                  <a:solidFill>
                    <a:schemeClr val="tx1"/>
                  </a:solidFill>
                  <a:latin typeface="PF BeauSans Pro SemiBold" pitchFamily="2" charset="0"/>
                  <a:cs typeface="Times New Roman" pitchFamily="18" charset="0"/>
                </a:rPr>
                <a:t>поезда со станций Черноморского региона</a:t>
              </a:r>
              <a:endParaRPr lang="ru-RU" dirty="0">
                <a:solidFill>
                  <a:schemeClr val="tx1"/>
                </a:solidFill>
                <a:latin typeface="PF BeauSans Pro SemiBold" pitchFamily="2" charset="0"/>
                <a:cs typeface="Times New Roman" pitchFamily="18" charset="0"/>
              </a:endParaRPr>
            </a:p>
          </p:txBody>
        </p:sp>
      </p:grpSp>
      <p:pic>
        <p:nvPicPr>
          <p:cNvPr id="4" name="Picture 3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5" name="Picture 4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1214414" y="1714488"/>
            <a:ext cx="7143800" cy="319722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sz="2400" dirty="0" smtClean="0">
                <a:solidFill>
                  <a:srgbClr val="C00000"/>
                </a:solidFill>
                <a:latin typeface="PF BeauSans Pro SemiBold" pitchFamily="2" charset="0"/>
                <a:cs typeface="Times New Roman" pitchFamily="18" charset="0"/>
              </a:rPr>
              <a:t>Перспектив</a:t>
            </a:r>
            <a:r>
              <a:rPr lang="ru-RU" sz="2400" dirty="0" smtClean="0">
                <a:solidFill>
                  <a:srgbClr val="C00000"/>
                </a:solidFill>
                <a:latin typeface="PF BeauSans Pro SemiBold" pitchFamily="2" charset="0"/>
                <a:cs typeface="Times New Roman" pitchFamily="18" charset="0"/>
              </a:rPr>
              <a:t>ы «ВИКИНГа»:</a:t>
            </a:r>
            <a:endParaRPr lang="ru-RU" sz="2400" dirty="0">
              <a:solidFill>
                <a:srgbClr val="C00000"/>
              </a:solidFill>
              <a:latin typeface="PF BeauSans Pro SemiBold" pitchFamily="2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Внедрение электронного документооборота</a:t>
            </a:r>
          </a:p>
          <a:p>
            <a:pPr lvl="0"/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ЦИМ/СМГС – сквозной единый перевозочный документ</a:t>
            </a:r>
          </a:p>
          <a:p>
            <a:pPr lvl="0"/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Присоединение новых участников и создание специальных льготных условий перевозок</a:t>
            </a:r>
          </a:p>
          <a:p>
            <a:pPr lvl="0"/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Расширение географии перевозок (ближайшая перспектива – Румыния, Молдова, Турция)</a:t>
            </a:r>
          </a:p>
          <a:p>
            <a:pPr lvl="0"/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Внесение проекта Викинг в региональную мультимодальную транспортную систему</a:t>
            </a:r>
            <a:endParaRPr lang="ru-RU" sz="2000" dirty="0">
              <a:latin typeface="PF BeauSans Pro" pitchFamily="2" charset="0"/>
              <a:cs typeface="Times New Roman" pitchFamily="18" charset="0"/>
            </a:endParaRPr>
          </a:p>
        </p:txBody>
      </p:sp>
      <p:pic>
        <p:nvPicPr>
          <p:cNvPr id="13" name="Picture 12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4" name="Picture 13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map_Vikin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" y="-24"/>
            <a:ext cx="9699499" cy="685799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57356" y="171448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Перспективы </a:t>
            </a:r>
            <a:r>
              <a:rPr lang="ru-RU" sz="2400" dirty="0" smtClean="0">
                <a:latin typeface="PF BeauSans Pro" pitchFamily="2" charset="0"/>
              </a:rPr>
              <a:t>«Викинга».</a:t>
            </a:r>
            <a:r>
              <a:rPr lang="ru-RU" sz="2400" dirty="0" smtClean="0">
                <a:latin typeface="PF BeauSans Pro" pitchFamily="2" charset="0"/>
              </a:rPr>
              <a:t/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География расширения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проекта по сухопутью:</a:t>
            </a:r>
            <a:endParaRPr lang="bg-BG" sz="2400" dirty="0">
              <a:latin typeface="PF BeauSans Pro" pitchFamily="2" charset="0"/>
            </a:endParaRPr>
          </a:p>
        </p:txBody>
      </p:sp>
      <p:pic>
        <p:nvPicPr>
          <p:cNvPr id="13" name="Picture 12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4" name="Picture 13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000108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В юбилейный рейс поезд отправился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с максимально допустимым количеством вагонов.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В его состав вошли 67 контейнеров и 41 платформа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со ст. Одесса-порт и Одесса-Лиски.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Формирование поезда осуществлено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на ст.Одесса-Застава 1, </a:t>
            </a:r>
            <a:b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PF BeauSans Pro" pitchFamily="2" charset="0"/>
                <a:cs typeface="Times New Roman" pitchFamily="18" charset="0"/>
              </a:rPr>
              <a:t>а отправление согласно графику движения</a:t>
            </a:r>
            <a:endParaRPr lang="ru-RU" sz="2400" dirty="0">
              <a:latin typeface="PF BeauSans Pro" pitchFamily="2" charset="0"/>
            </a:endParaRPr>
          </a:p>
        </p:txBody>
      </p:sp>
      <p:pic>
        <p:nvPicPr>
          <p:cNvPr id="13" name="Picture 12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4" name="Picture 13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pic>
        <p:nvPicPr>
          <p:cNvPr id="3074" name="Picture 2" descr="http://www.trcont.ru/uploads/pics/8_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3929066"/>
            <a:ext cx="4071966" cy="2077534"/>
          </a:xfrm>
          <a:prstGeom prst="round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4357694"/>
            <a:ext cx="1571636" cy="129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4337691"/>
            <a:ext cx="1428760" cy="131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3" y="1714488"/>
            <a:ext cx="4429156" cy="141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0" name="Picture 9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3643314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Информационное</a:t>
            </a:r>
            <a:br>
              <a:rPr lang="ru-RU" sz="24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 сопровождение проекта</a:t>
            </a:r>
          </a:p>
          <a:p>
            <a:pPr algn="ctr"/>
            <a:endParaRPr lang="ru-RU" sz="2400" dirty="0">
              <a:latin typeface="PF BeauSans Pro" pitchFamily="2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C00000"/>
                </a:solidFill>
                <a:latin typeface="PF BeauSans Pro" pitchFamily="2" charset="0"/>
                <a:cs typeface="Times New Roman" pitchFamily="18" charset="0"/>
              </a:rPr>
              <a:t>www.vikingtrain.com</a:t>
            </a:r>
            <a:endParaRPr lang="ru-RU" sz="2400" dirty="0">
              <a:solidFill>
                <a:srgbClr val="C00000"/>
              </a:solidFill>
              <a:latin typeface="PF BeauSans Pro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ebsit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993"/>
            <a:ext cx="9143999" cy="6606014"/>
          </a:xfrm>
          <a:prstGeom prst="rect">
            <a:avLst/>
          </a:prstGeom>
        </p:spPr>
      </p:pic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0" name="Picture 9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0100" y="2330603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lvl="0" indent="-180975">
              <a:buFont typeface="Arial" pitchFamily="34" charset="0"/>
              <a:buChar char="•"/>
            </a:pP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В случае, если клиента удовлетворяет стоимость и условия перевозки он имеет возможность оформить заявку </a:t>
            </a:r>
            <a:r>
              <a:rPr lang="en-US" sz="20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на отправку груза через форму на сайте, указав минимум данных – информация о выполненном расчете автоматически включается в его заказ.</a:t>
            </a:r>
            <a:endParaRPr lang="en-US" sz="2000" dirty="0" smtClean="0">
              <a:latin typeface="PF BeauSans Pro" pitchFamily="2" charset="0"/>
              <a:cs typeface="Times New Roman" pitchFamily="18" charset="0"/>
            </a:endParaRP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Преимущества – позволяет без обращения </a:t>
            </a:r>
            <a:r>
              <a:rPr lang="en-US" sz="20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к оператору производить ориентировочный </a:t>
            </a:r>
            <a:r>
              <a:rPr lang="en-US" sz="20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расчет стоимости в рамках проекта</a:t>
            </a:r>
            <a:endParaRPr lang="en-US" sz="2000" dirty="0" smtClean="0">
              <a:latin typeface="PF BeauSans Pro" pitchFamily="2" charset="0"/>
              <a:cs typeface="Times New Roman" pitchFamily="18" charset="0"/>
            </a:endParaRPr>
          </a:p>
          <a:p>
            <a:pPr marL="180975" lvl="0" indent="-180975">
              <a:buFont typeface="Arial" pitchFamily="34" charset="0"/>
              <a:buChar char="•"/>
            </a:pPr>
            <a:r>
              <a:rPr lang="ru-RU" sz="2000" dirty="0" smtClean="0">
                <a:latin typeface="PF BeauSans Pro" pitchFamily="2" charset="0"/>
                <a:cs typeface="Times New Roman" pitchFamily="18" charset="0"/>
              </a:rPr>
              <a:t>Калькулятор стоимости разработан специально для сайта</a:t>
            </a:r>
          </a:p>
          <a:p>
            <a:pPr lvl="0">
              <a:buFont typeface="Arial" pitchFamily="34" charset="0"/>
              <a:buChar char="•"/>
            </a:pPr>
            <a:endParaRPr lang="ru-RU" sz="2000" dirty="0">
              <a:latin typeface="PF BeauSans Pro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100" y="1383557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dirty="0">
                <a:latin typeface="PF BeauSans Pro" pitchFamily="2" charset="0"/>
                <a:cs typeface="Times New Roman" pitchFamily="18" charset="0"/>
              </a:rPr>
              <a:t>Калькулятор стоимости – </a:t>
            </a:r>
            <a:r>
              <a:rPr lang="en-US" sz="24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основной </a:t>
            </a:r>
            <a:r>
              <a:rPr lang="ru-RU" sz="2400" dirty="0">
                <a:latin typeface="PF BeauSans Pro" pitchFamily="2" charset="0"/>
                <a:cs typeface="Times New Roman" pitchFamily="18" charset="0"/>
              </a:rPr>
              <a:t>инструмент продаж</a:t>
            </a:r>
            <a:endParaRPr lang="uk-UA" sz="2400" dirty="0">
              <a:latin typeface="PF BeauSans Pro" pitchFamily="2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1_bli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30200"/>
            <a:ext cx="8001000" cy="6527800"/>
          </a:xfrm>
          <a:prstGeom prst="rect">
            <a:avLst/>
          </a:prstGeom>
        </p:spPr>
      </p:pic>
      <p:pic>
        <p:nvPicPr>
          <p:cNvPr id="6" name="Picture 5" descr="foote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833416"/>
            <a:ext cx="9143999" cy="2024584"/>
          </a:xfrm>
          <a:prstGeom prst="rect">
            <a:avLst/>
          </a:prstGeom>
        </p:spPr>
      </p:pic>
      <p:pic>
        <p:nvPicPr>
          <p:cNvPr id="7" name="Picture 6" descr="head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2002335"/>
          </a:xfrm>
          <a:prstGeom prst="rect">
            <a:avLst/>
          </a:prstGeom>
        </p:spPr>
      </p:pic>
      <p:pic>
        <p:nvPicPr>
          <p:cNvPr id="10" name="Picture 9" descr="viking_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488" y="2500306"/>
            <a:ext cx="3214710" cy="137221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71670" y="3929066"/>
            <a:ext cx="4929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PF BeauSans Pro SemiBold" pitchFamily="2" charset="0"/>
              </a:rPr>
              <a:t>10 </a:t>
            </a:r>
            <a:r>
              <a:rPr lang="uk-UA" sz="5400" dirty="0" smtClean="0">
                <a:solidFill>
                  <a:srgbClr val="C00000"/>
                </a:solidFill>
                <a:latin typeface="PF BeauSans Pro SemiBold" pitchFamily="2" charset="0"/>
              </a:rPr>
              <a:t>лет успеха </a:t>
            </a:r>
            <a:endParaRPr lang="uk-UA" sz="5400" dirty="0">
              <a:solidFill>
                <a:srgbClr val="C00000"/>
              </a:solidFill>
              <a:latin typeface="PF BeauSans Pro SemiBold" pitchFamily="2" charset="0"/>
            </a:endParaRPr>
          </a:p>
        </p:txBody>
      </p:sp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2" name="Picture 11" descr="header2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grpSp>
        <p:nvGrpSpPr>
          <p:cNvPr id="104" name="Group 103"/>
          <p:cNvGrpSpPr/>
          <p:nvPr/>
        </p:nvGrpSpPr>
        <p:grpSpPr>
          <a:xfrm>
            <a:off x="2143108" y="1714488"/>
            <a:ext cx="4929222" cy="1757432"/>
            <a:chOff x="2143108" y="1714488"/>
            <a:chExt cx="4929222" cy="1757432"/>
          </a:xfrm>
        </p:grpSpPr>
        <p:pic>
          <p:nvPicPr>
            <p:cNvPr id="87" name="Picture 86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880018" y="1714488"/>
              <a:ext cx="740367" cy="643414"/>
            </a:xfrm>
            <a:prstGeom prst="rect">
              <a:avLst/>
            </a:prstGeom>
          </p:spPr>
        </p:pic>
        <p:pic>
          <p:nvPicPr>
            <p:cNvPr id="88" name="Picture 87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143108" y="1714488"/>
              <a:ext cx="740367" cy="643414"/>
            </a:xfrm>
            <a:prstGeom prst="rect">
              <a:avLst/>
            </a:prstGeom>
          </p:spPr>
        </p:pic>
        <p:pic>
          <p:nvPicPr>
            <p:cNvPr id="89" name="Picture 88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880150" y="1714488"/>
              <a:ext cx="740367" cy="643414"/>
            </a:xfrm>
            <a:prstGeom prst="rect">
              <a:avLst/>
            </a:prstGeom>
          </p:spPr>
        </p:pic>
        <p:pic>
          <p:nvPicPr>
            <p:cNvPr id="90" name="Picture 89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17060" y="1714488"/>
              <a:ext cx="740367" cy="643414"/>
            </a:xfrm>
            <a:prstGeom prst="rect">
              <a:avLst/>
            </a:prstGeom>
          </p:spPr>
        </p:pic>
        <p:pic>
          <p:nvPicPr>
            <p:cNvPr id="91" name="Picture 90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94662" y="1714488"/>
              <a:ext cx="740367" cy="643414"/>
            </a:xfrm>
            <a:prstGeom prst="rect">
              <a:avLst/>
            </a:prstGeom>
          </p:spPr>
        </p:pic>
        <p:pic>
          <p:nvPicPr>
            <p:cNvPr id="92" name="Picture 91" descr="0-1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31572" y="1714488"/>
              <a:ext cx="740367" cy="643414"/>
            </a:xfrm>
            <a:prstGeom prst="rect">
              <a:avLst/>
            </a:prstGeom>
          </p:spPr>
        </p:pic>
        <p:pic>
          <p:nvPicPr>
            <p:cNvPr id="93" name="Picture 92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143108" y="2356958"/>
              <a:ext cx="740366" cy="643413"/>
            </a:xfrm>
            <a:prstGeom prst="rect">
              <a:avLst/>
            </a:prstGeom>
          </p:spPr>
        </p:pic>
        <p:pic>
          <p:nvPicPr>
            <p:cNvPr id="94" name="Picture 93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880018" y="2356958"/>
              <a:ext cx="740366" cy="643413"/>
            </a:xfrm>
            <a:prstGeom prst="rect">
              <a:avLst/>
            </a:prstGeom>
          </p:spPr>
        </p:pic>
        <p:pic>
          <p:nvPicPr>
            <p:cNvPr id="95" name="Picture 94" descr="B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65836" y="2714620"/>
              <a:ext cx="171450" cy="171450"/>
            </a:xfrm>
            <a:prstGeom prst="rect">
              <a:avLst/>
            </a:prstGeom>
          </p:spPr>
        </p:pic>
        <p:pic>
          <p:nvPicPr>
            <p:cNvPr id="96" name="Picture 95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880150" y="2356958"/>
              <a:ext cx="740367" cy="643414"/>
            </a:xfrm>
            <a:prstGeom prst="rect">
              <a:avLst/>
            </a:prstGeom>
          </p:spPr>
        </p:pic>
        <p:pic>
          <p:nvPicPr>
            <p:cNvPr id="97" name="Picture 96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17060" y="2356958"/>
              <a:ext cx="740366" cy="643413"/>
            </a:xfrm>
            <a:prstGeom prst="rect">
              <a:avLst/>
            </a:prstGeom>
          </p:spPr>
        </p:pic>
        <p:pic>
          <p:nvPicPr>
            <p:cNvPr id="98" name="Picture 97" descr="B.pn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402878" y="2714620"/>
              <a:ext cx="171450" cy="171450"/>
            </a:xfrm>
            <a:prstGeom prst="rect">
              <a:avLst/>
            </a:prstGeom>
          </p:spPr>
        </p:pic>
        <p:pic>
          <p:nvPicPr>
            <p:cNvPr id="99" name="Picture 98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94662" y="2356958"/>
              <a:ext cx="740367" cy="643414"/>
            </a:xfrm>
            <a:prstGeom prst="rect">
              <a:avLst/>
            </a:prstGeom>
          </p:spPr>
        </p:pic>
        <p:pic>
          <p:nvPicPr>
            <p:cNvPr id="100" name="Picture 99" descr="0-1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331572" y="2356958"/>
              <a:ext cx="740366" cy="643413"/>
            </a:xfrm>
            <a:prstGeom prst="rect">
              <a:avLst/>
            </a:prstGeom>
          </p:spPr>
        </p:pic>
        <p:sp>
          <p:nvSpPr>
            <p:cNvPr id="101" name="TextBox 100"/>
            <p:cNvSpPr txBox="1"/>
            <p:nvPr/>
          </p:nvSpPr>
          <p:spPr>
            <a:xfrm>
              <a:off x="2143108" y="3071810"/>
              <a:ext cx="1428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PF BeauSans Pro" pitchFamily="2" charset="0"/>
                </a:rPr>
                <a:t>DAY</a:t>
              </a:r>
              <a:endParaRPr lang="uk-UA" sz="2000" dirty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929058" y="3071810"/>
              <a:ext cx="1428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PF BeauSans Pro" pitchFamily="2" charset="0"/>
                </a:rPr>
                <a:t>MONTH</a:t>
              </a:r>
              <a:endParaRPr lang="uk-UA" sz="2000" dirty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5643570" y="3071810"/>
              <a:ext cx="1428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sz="2000" dirty="0" smtClean="0">
                  <a:solidFill>
                    <a:schemeClr val="bg1">
                      <a:lumMod val="65000"/>
                    </a:schemeClr>
                  </a:solidFill>
                  <a:latin typeface="PF BeauSans Pro" pitchFamily="2" charset="0"/>
                </a:rPr>
                <a:t>YEAR</a:t>
              </a:r>
              <a:endParaRPr lang="uk-UA" sz="2000" dirty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Top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10902 L 0 -3.33333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9213 L 0 -3.7037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0" name="Picture 9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4348" y="1097805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Статистика и география </a:t>
            </a:r>
            <a:r>
              <a:rPr lang="en-US" sz="24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посещения сайта за 2012 г.</a:t>
            </a:r>
            <a:endParaRPr lang="uk-UA" sz="2400" dirty="0">
              <a:latin typeface="PF BeauSans Pro" pitchFamily="2" charset="0"/>
              <a:cs typeface="Times New Roman" pitchFamily="18" charset="0"/>
            </a:endParaRPr>
          </a:p>
        </p:txBody>
      </p:sp>
      <p:pic>
        <p:nvPicPr>
          <p:cNvPr id="7" name="Picture 6" descr="диаграмы1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428868"/>
            <a:ext cx="2857520" cy="2898148"/>
          </a:xfrm>
          <a:prstGeom prst="rect">
            <a:avLst/>
          </a:prstGeom>
        </p:spPr>
      </p:pic>
      <p:pic>
        <p:nvPicPr>
          <p:cNvPr id="8" name="Picture 7" descr="диаграмы1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3372" y="2285992"/>
            <a:ext cx="4071966" cy="3220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0" name="Picture 9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4348" y="1097805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Статистика</a:t>
            </a:r>
            <a:r>
              <a:rPr lang="en-US" sz="2400" dirty="0" smtClean="0">
                <a:latin typeface="PF BeauSans Pro" pitchFamily="2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и география </a:t>
            </a:r>
            <a:r>
              <a:rPr lang="en-US" sz="2400" dirty="0" smtClean="0">
                <a:latin typeface="PF BeauSans Pro" pitchFamily="2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PF BeauSans Pro" pitchFamily="2" charset="0"/>
                <a:cs typeface="Times New Roman" pitchFamily="18" charset="0"/>
              </a:rPr>
            </a:br>
            <a:r>
              <a:rPr lang="ru-RU" sz="2400" dirty="0" smtClean="0">
                <a:latin typeface="PF BeauSans Pro" pitchFamily="2" charset="0"/>
                <a:cs typeface="Times New Roman" pitchFamily="18" charset="0"/>
              </a:rPr>
              <a:t>новых посещений сайта за 4 месяца 2013 г.</a:t>
            </a:r>
            <a:endParaRPr lang="uk-UA" sz="2400" dirty="0">
              <a:latin typeface="PF BeauSans Pro" pitchFamily="2" charset="0"/>
              <a:cs typeface="Times New Roman" pitchFamily="18" charset="0"/>
            </a:endParaRPr>
          </a:p>
        </p:txBody>
      </p:sp>
      <p:pic>
        <p:nvPicPr>
          <p:cNvPr id="7" name="Picture 6" descr="диаграмы1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449182"/>
            <a:ext cx="2857520" cy="2857520"/>
          </a:xfrm>
          <a:prstGeom prst="rect">
            <a:avLst/>
          </a:prstGeom>
        </p:spPr>
      </p:pic>
      <p:pic>
        <p:nvPicPr>
          <p:cNvPr id="8" name="Picture 7" descr="диаграмы1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998" y="2285992"/>
            <a:ext cx="4028713" cy="3220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10" name="Picture 9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4348" y="1097805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400" dirty="0" smtClean="0">
                <a:latin typeface="PF BeauSans Pro" pitchFamily="2" charset="0"/>
              </a:rPr>
              <a:t>Сравнительная характеристика посещений сайта </a:t>
            </a:r>
            <a:r>
              <a:rPr lang="en-US" sz="2400" dirty="0" smtClean="0">
                <a:latin typeface="PF BeauSans Pro" pitchFamily="2" charset="0"/>
              </a:rPr>
              <a:t/>
            </a:r>
            <a:br>
              <a:rPr lang="en-US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за 4 месяца 2012 и 2013 гг.</a:t>
            </a:r>
            <a:r>
              <a:rPr lang="en-US" sz="2400" dirty="0" smtClean="0">
                <a:latin typeface="PF BeauSans Pro" pitchFamily="2" charset="0"/>
              </a:rPr>
              <a:t> </a:t>
            </a:r>
            <a:r>
              <a:rPr lang="ru-RU" sz="2400" dirty="0" smtClean="0">
                <a:latin typeface="PF BeauSans Pro" pitchFamily="2" charset="0"/>
              </a:rPr>
              <a:t>( рост на 64%)</a:t>
            </a:r>
            <a:endParaRPr lang="uk-UA" sz="2400" dirty="0">
              <a:latin typeface="PF BeauSans Pro" pitchFamily="2" charset="0"/>
              <a:cs typeface="Times New Roman" pitchFamily="18" charset="0"/>
            </a:endParaRPr>
          </a:p>
        </p:txBody>
      </p:sp>
      <p:pic>
        <p:nvPicPr>
          <p:cNvPr id="7" name="Picture 6" descr="диаграмы1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2449182"/>
            <a:ext cx="2857520" cy="2857520"/>
          </a:xfrm>
          <a:prstGeom prst="rect">
            <a:avLst/>
          </a:prstGeom>
        </p:spPr>
      </p:pic>
      <p:pic>
        <p:nvPicPr>
          <p:cNvPr id="8" name="Picture 7" descr="диаграмы1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64998" y="3440617"/>
            <a:ext cx="4028713" cy="702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77" y="3875531"/>
            <a:ext cx="9144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3200" dirty="0" smtClean="0">
              <a:solidFill>
                <a:srgbClr val="C00000"/>
              </a:solidFill>
              <a:latin typeface="PF BeauSans Pro" pitchFamily="2" charset="0"/>
            </a:endParaRPr>
          </a:p>
          <a:p>
            <a:pPr algn="ctr"/>
            <a:endParaRPr lang="en-US" sz="3200" dirty="0" smtClean="0"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PF BeauSans Pro Thin" pitchFamily="2" charset="0"/>
            </a:endParaRPr>
          </a:p>
        </p:txBody>
      </p:sp>
      <p:pic>
        <p:nvPicPr>
          <p:cNvPr id="7" name="Picture 6" descr="footer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8" name="Picture 7" descr="head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grpSp>
        <p:nvGrpSpPr>
          <p:cNvPr id="9" name="Group 4"/>
          <p:cNvGrpSpPr/>
          <p:nvPr/>
        </p:nvGrpSpPr>
        <p:grpSpPr>
          <a:xfrm>
            <a:off x="785786" y="1428736"/>
            <a:ext cx="3643338" cy="785818"/>
            <a:chOff x="642910" y="2714620"/>
            <a:chExt cx="3643338" cy="785818"/>
          </a:xfrm>
        </p:grpSpPr>
        <p:pic>
          <p:nvPicPr>
            <p:cNvPr id="10" name="Picture 6" descr="white_rail copy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2910" y="2714620"/>
              <a:ext cx="785818" cy="785818"/>
            </a:xfrm>
            <a:prstGeom prst="rect">
              <a:avLst/>
            </a:prstGeom>
          </p:spPr>
        </p:pic>
        <p:sp>
          <p:nvSpPr>
            <p:cNvPr id="11" name="TextBox 8"/>
            <p:cNvSpPr txBox="1">
              <a:spLocks noChangeArrowheads="1"/>
            </p:cNvSpPr>
            <p:nvPr/>
          </p:nvSpPr>
          <p:spPr bwMode="auto">
            <a:xfrm>
              <a:off x="1500166" y="2928934"/>
              <a:ext cx="2786082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Организация </a:t>
              </a:r>
              <a:br>
                <a:rPr lang="ru-RU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железнодорожных перевозок</a:t>
              </a:r>
              <a:endParaRPr lang="ru-RU" sz="2000" baseline="30000" dirty="0">
                <a:latin typeface="PF BeauSans Pro"/>
              </a:endParaRPr>
            </a:p>
          </p:txBody>
        </p:sp>
      </p:grpSp>
      <p:grpSp>
        <p:nvGrpSpPr>
          <p:cNvPr id="12" name="Group 9"/>
          <p:cNvGrpSpPr/>
          <p:nvPr/>
        </p:nvGrpSpPr>
        <p:grpSpPr>
          <a:xfrm>
            <a:off x="785786" y="2462658"/>
            <a:ext cx="3500462" cy="785818"/>
            <a:chOff x="642910" y="3534228"/>
            <a:chExt cx="3500462" cy="785818"/>
          </a:xfrm>
        </p:grpSpPr>
        <p:pic>
          <p:nvPicPr>
            <p:cNvPr id="13" name="Picture 10" descr="white_rail copy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2910" y="3534228"/>
              <a:ext cx="785818" cy="785818"/>
            </a:xfrm>
            <a:prstGeom prst="rect">
              <a:avLst/>
            </a:prstGeom>
          </p:spPr>
        </p:pic>
        <p:sp>
          <p:nvSpPr>
            <p:cNvPr id="14" name="TextBox 8"/>
            <p:cNvSpPr txBox="1">
              <a:spLocks noChangeArrowheads="1"/>
            </p:cNvSpPr>
            <p:nvPr/>
          </p:nvSpPr>
          <p:spPr bwMode="auto">
            <a:xfrm>
              <a:off x="1500166" y="3748542"/>
              <a:ext cx="2643206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Организация </a:t>
              </a:r>
              <a:br>
                <a:rPr lang="ru-RU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контейнерных перевозок</a:t>
              </a:r>
              <a:endParaRPr lang="ru-RU" sz="2000" baseline="30000" dirty="0">
                <a:latin typeface="PF BeauSans Pro"/>
              </a:endParaRPr>
            </a:p>
          </p:txBody>
        </p:sp>
      </p:grpSp>
      <p:grpSp>
        <p:nvGrpSpPr>
          <p:cNvPr id="15" name="Group 12"/>
          <p:cNvGrpSpPr/>
          <p:nvPr/>
        </p:nvGrpSpPr>
        <p:grpSpPr>
          <a:xfrm>
            <a:off x="785786" y="3500438"/>
            <a:ext cx="3357586" cy="785818"/>
            <a:chOff x="642910" y="4357694"/>
            <a:chExt cx="3357586" cy="785818"/>
          </a:xfrm>
        </p:grpSpPr>
        <p:pic>
          <p:nvPicPr>
            <p:cNvPr id="16" name="Picture 13" descr="white_rail copy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2910" y="4357694"/>
              <a:ext cx="785818" cy="785818"/>
            </a:xfrm>
            <a:prstGeom prst="rect">
              <a:avLst/>
            </a:prstGeom>
          </p:spPr>
        </p:pic>
        <p:sp>
          <p:nvSpPr>
            <p:cNvPr id="17" name="TextBox 8"/>
            <p:cNvSpPr txBox="1">
              <a:spLocks noChangeArrowheads="1"/>
            </p:cNvSpPr>
            <p:nvPr/>
          </p:nvSpPr>
          <p:spPr bwMode="auto">
            <a:xfrm>
              <a:off x="1500166" y="4572008"/>
              <a:ext cx="2500330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Организация </a:t>
              </a:r>
              <a:br>
                <a:rPr lang="ru-RU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паромных перевозок</a:t>
              </a:r>
              <a:endParaRPr lang="ru-RU" sz="2000" baseline="30000" dirty="0">
                <a:latin typeface="PF BeauSans Pro"/>
              </a:endParaRPr>
            </a:p>
          </p:txBody>
        </p:sp>
      </p:grpSp>
      <p:grpSp>
        <p:nvGrpSpPr>
          <p:cNvPr id="18" name="Group 15"/>
          <p:cNvGrpSpPr/>
          <p:nvPr/>
        </p:nvGrpSpPr>
        <p:grpSpPr>
          <a:xfrm>
            <a:off x="4786314" y="1428736"/>
            <a:ext cx="3643338" cy="785818"/>
            <a:chOff x="4643438" y="2714620"/>
            <a:chExt cx="3643338" cy="785818"/>
          </a:xfrm>
        </p:grpSpPr>
        <p:pic>
          <p:nvPicPr>
            <p:cNvPr id="19" name="Picture 16" descr="white_rail copy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643438" y="2714620"/>
              <a:ext cx="785818" cy="785818"/>
            </a:xfrm>
            <a:prstGeom prst="rect">
              <a:avLst/>
            </a:prstGeom>
          </p:spPr>
        </p:pic>
        <p:sp>
          <p:nvSpPr>
            <p:cNvPr id="20" name="TextBox 8"/>
            <p:cNvSpPr txBox="1">
              <a:spLocks noChangeArrowheads="1"/>
            </p:cNvSpPr>
            <p:nvPr/>
          </p:nvSpPr>
          <p:spPr bwMode="auto">
            <a:xfrm>
              <a:off x="5500694" y="2928934"/>
              <a:ext cx="2786082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Организация перевалки </a:t>
              </a:r>
              <a:br>
                <a:rPr lang="ru-RU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грузов в портах</a:t>
              </a:r>
              <a:endParaRPr lang="ru-RU" sz="2000" baseline="30000" dirty="0">
                <a:latin typeface="PF BeauSans Pro"/>
              </a:endParaRPr>
            </a:p>
          </p:txBody>
        </p:sp>
      </p:grpSp>
      <p:grpSp>
        <p:nvGrpSpPr>
          <p:cNvPr id="21" name="Group 18"/>
          <p:cNvGrpSpPr/>
          <p:nvPr/>
        </p:nvGrpSpPr>
        <p:grpSpPr>
          <a:xfrm>
            <a:off x="4786314" y="2462658"/>
            <a:ext cx="3500462" cy="785818"/>
            <a:chOff x="4643438" y="3534228"/>
            <a:chExt cx="3500462" cy="785818"/>
          </a:xfrm>
        </p:grpSpPr>
        <p:pic>
          <p:nvPicPr>
            <p:cNvPr id="22" name="Picture 19" descr="white_rail copy.pn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43438" y="3534228"/>
              <a:ext cx="785818" cy="785818"/>
            </a:xfrm>
            <a:prstGeom prst="rect">
              <a:avLst/>
            </a:prstGeom>
          </p:spPr>
        </p:pic>
        <p:sp>
          <p:nvSpPr>
            <p:cNvPr id="23" name="TextBox 8"/>
            <p:cNvSpPr txBox="1">
              <a:spLocks noChangeArrowheads="1"/>
            </p:cNvSpPr>
            <p:nvPr/>
          </p:nvSpPr>
          <p:spPr bwMode="auto">
            <a:xfrm>
              <a:off x="5500694" y="3748542"/>
              <a:ext cx="2643206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Составление </a:t>
              </a:r>
              <a:br>
                <a:rPr lang="ru-RU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оптимального маршрута</a:t>
              </a:r>
              <a:endParaRPr lang="ru-RU" sz="2000" baseline="30000" dirty="0">
                <a:latin typeface="PF BeauSans Pro"/>
              </a:endParaRPr>
            </a:p>
          </p:txBody>
        </p:sp>
      </p:grpSp>
      <p:grpSp>
        <p:nvGrpSpPr>
          <p:cNvPr id="24" name="Group 21"/>
          <p:cNvGrpSpPr/>
          <p:nvPr/>
        </p:nvGrpSpPr>
        <p:grpSpPr>
          <a:xfrm>
            <a:off x="4786314" y="3500438"/>
            <a:ext cx="3357586" cy="785818"/>
            <a:chOff x="4643438" y="4357694"/>
            <a:chExt cx="3357586" cy="785818"/>
          </a:xfrm>
        </p:grpSpPr>
        <p:pic>
          <p:nvPicPr>
            <p:cNvPr id="25" name="Picture 22" descr="white_rail copy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43438" y="4357694"/>
              <a:ext cx="785818" cy="785818"/>
            </a:xfrm>
            <a:prstGeom prst="rect">
              <a:avLst/>
            </a:prstGeom>
          </p:spPr>
        </p:pic>
        <p:sp>
          <p:nvSpPr>
            <p:cNvPr id="26" name="TextBox 8"/>
            <p:cNvSpPr txBox="1">
              <a:spLocks noChangeArrowheads="1"/>
            </p:cNvSpPr>
            <p:nvPr/>
          </p:nvSpPr>
          <p:spPr bwMode="auto">
            <a:xfrm>
              <a:off x="5500694" y="4572008"/>
              <a:ext cx="2500330" cy="502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000" baseline="30000" dirty="0" smtClean="0">
                  <a:latin typeface="PF BeauSans Pro"/>
                </a:rPr>
                <a:t>Таможенное </a:t>
              </a:r>
              <a:r>
                <a:rPr lang="en-US" sz="2000" baseline="30000" dirty="0" smtClean="0">
                  <a:latin typeface="PF BeauSans Pro"/>
                </a:rPr>
                <a:t/>
              </a:r>
              <a:br>
                <a:rPr lang="en-US" sz="2000" baseline="30000" dirty="0" smtClean="0">
                  <a:latin typeface="PF BeauSans Pro"/>
                </a:rPr>
              </a:br>
              <a:r>
                <a:rPr lang="ru-RU" sz="2000" baseline="30000" dirty="0" smtClean="0">
                  <a:latin typeface="PF BeauSans Pro"/>
                </a:rPr>
                <a:t>оформление грузов</a:t>
              </a:r>
              <a:endParaRPr lang="ru-RU" sz="2000" baseline="30000" dirty="0">
                <a:latin typeface="PF BeauSans Pro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85720" y="4857760"/>
            <a:ext cx="7786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PF BeauSans Pro SemiBold" pitchFamily="2" charset="0"/>
              </a:rPr>
              <a:t>Соответствие стандартам</a:t>
            </a:r>
            <a:endParaRPr lang="ru-RU" sz="2400" dirty="0">
              <a:solidFill>
                <a:srgbClr val="C00000"/>
              </a:solidFill>
              <a:latin typeface="PF BeauSans Pro SemiBold" pitchFamily="2" charset="0"/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57224" y="5572140"/>
            <a:ext cx="5929354" cy="52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Прямоугольник 28"/>
          <p:cNvSpPr/>
          <p:nvPr/>
        </p:nvSpPr>
        <p:spPr>
          <a:xfrm>
            <a:off x="323528" y="505406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PF BeauSans Pro" pitchFamily="2" charset="0"/>
              </a:rPr>
              <a:t>АО «ПЛАСКЕ» – </a:t>
            </a:r>
            <a:br>
              <a:rPr lang="ru-RU" dirty="0">
                <a:solidFill>
                  <a:srgbClr val="C00000"/>
                </a:solidFill>
                <a:latin typeface="PF BeauSans Pro" pitchFamily="2" charset="0"/>
              </a:rPr>
            </a:br>
            <a:r>
              <a:rPr lang="ru-RU" dirty="0" err="1">
                <a:solidFill>
                  <a:srgbClr val="C00000"/>
                </a:solidFill>
                <a:latin typeface="PF BeauSans Pro" pitchFamily="2" charset="0"/>
              </a:rPr>
              <a:t>интермодальный</a:t>
            </a:r>
            <a:r>
              <a:rPr lang="ru-RU" dirty="0">
                <a:solidFill>
                  <a:srgbClr val="C00000"/>
                </a:solidFill>
                <a:latin typeface="PF BeauSans Pro" pitchFamily="2" charset="0"/>
              </a:rPr>
              <a:t> оператор поезда «Викинг»</a:t>
            </a:r>
            <a:endParaRPr lang="ru-RU" dirty="0">
              <a:solidFill>
                <a:srgbClr val="C00000"/>
              </a:solidFill>
              <a:latin typeface="PF BeauSans Pro SemiBold" pitchFamily="2" charset="0"/>
            </a:endParaRPr>
          </a:p>
        </p:txBody>
      </p:sp>
      <p:pic>
        <p:nvPicPr>
          <p:cNvPr id="30" name="Picture 2" descr="\\dss\media\2013\AD\LOGOS_PLASKE_15_Anniversary\logo_PLASKE_15_Cargo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404" y="-1588"/>
            <a:ext cx="1000100" cy="99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28077" y="1792420"/>
            <a:ext cx="2143204" cy="1651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7679" y="4578502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PF BeauSans Pro" pitchFamily="2" charset="0"/>
              </a:rPr>
              <a:t>Tel</a:t>
            </a: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PF BeauSans Pro" pitchFamily="2" charset="0"/>
              </a:rPr>
              <a:t>.: +380 (48) 7 385 385, 7 288 288</a:t>
            </a:r>
          </a:p>
          <a:p>
            <a:pPr algn="ctr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PF BeauSans Pro" pitchFamily="2" charset="0"/>
              </a:rPr>
              <a:t>E-mail: cargo@plaske.ua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679" y="3865262"/>
            <a:ext cx="9144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PF BeauSans Pro" pitchFamily="2" charset="0"/>
              </a:rPr>
              <a:t>Благодарим за внимание!</a:t>
            </a:r>
            <a:endParaRPr lang="en-US" sz="3200" dirty="0" smtClean="0">
              <a:solidFill>
                <a:srgbClr val="C00000"/>
              </a:solidFill>
              <a:latin typeface="PF BeauSans Pro" pitchFamily="2" charset="0"/>
            </a:endParaRPr>
          </a:p>
          <a:p>
            <a:pPr algn="ctr"/>
            <a:endParaRPr lang="en-US" sz="3200" dirty="0" smtClean="0">
              <a:solidFill>
                <a:srgbClr val="C000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PF BeauSans Pro Thin" pitchFamily="2" charset="0"/>
            </a:endParaRPr>
          </a:p>
        </p:txBody>
      </p:sp>
      <p:pic>
        <p:nvPicPr>
          <p:cNvPr id="7" name="Picture 6" descr="footer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8" name="Picture 7" descr="header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7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963" y="1718273"/>
            <a:ext cx="740367" cy="635844"/>
          </a:xfrm>
          <a:prstGeom prst="rect">
            <a:avLst/>
          </a:prstGeom>
        </p:spPr>
      </p:pic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572" y="1714488"/>
            <a:ext cx="740367" cy="643414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499" y="1714488"/>
            <a:ext cx="740366" cy="643414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409" y="1714488"/>
            <a:ext cx="740366" cy="643414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541" y="1714488"/>
            <a:ext cx="740367" cy="643414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451" y="1714488"/>
            <a:ext cx="740366" cy="643414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053" y="1714488"/>
            <a:ext cx="740367" cy="643414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18" y="1714488"/>
            <a:ext cx="740367" cy="643414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1714488"/>
            <a:ext cx="740367" cy="643414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150" y="1714488"/>
            <a:ext cx="740367" cy="643414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060" y="1714488"/>
            <a:ext cx="740367" cy="64341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662" y="1714488"/>
            <a:ext cx="740367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499" y="2356958"/>
            <a:ext cx="740367" cy="643414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0409" y="2356958"/>
            <a:ext cx="740367" cy="643414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0541" y="2356958"/>
            <a:ext cx="740367" cy="643414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451" y="2356958"/>
            <a:ext cx="740367" cy="643414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5053" y="2356958"/>
            <a:ext cx="740367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963" y="2356958"/>
            <a:ext cx="740367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2356958"/>
            <a:ext cx="740366" cy="643414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018" y="2356958"/>
            <a:ext cx="740366" cy="643414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0150" y="2356958"/>
            <a:ext cx="740367" cy="643414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7060" y="2356958"/>
            <a:ext cx="740366" cy="643414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4662" y="2356958"/>
            <a:ext cx="740367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1572" y="2360743"/>
            <a:ext cx="740367" cy="635844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28662" y="3786190"/>
            <a:ext cx="75009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latin typeface="PF BeauSans Pro" pitchFamily="2" charset="0"/>
              </a:rPr>
              <a:t>Подписано Соглашение об организационных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и эксплуатационных аспектах  комбинированных перевозок в сообщении между железными дорогами Украины, Литвы и Белоруссии.</a:t>
            </a:r>
          </a:p>
          <a:p>
            <a:pPr algn="ctr"/>
            <a:endParaRPr lang="uk-UA" sz="2400" dirty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572" y="2360743"/>
            <a:ext cx="740366" cy="635843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963" y="235695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2356958"/>
            <a:ext cx="740366" cy="643414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018" y="2356958"/>
            <a:ext cx="740366" cy="643414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150" y="2356958"/>
            <a:ext cx="740367" cy="643414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060" y="2356958"/>
            <a:ext cx="740366" cy="643414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662" y="2356958"/>
            <a:ext cx="740367" cy="643414"/>
          </a:xfrm>
          <a:prstGeom prst="rect">
            <a:avLst/>
          </a:prstGeom>
        </p:spPr>
      </p:pic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963" y="1714488"/>
            <a:ext cx="740366" cy="643414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80018" y="1714488"/>
            <a:ext cx="740366" cy="643414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3108" y="1714488"/>
            <a:ext cx="740367" cy="643414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150" y="1714488"/>
            <a:ext cx="740367" cy="643414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7060" y="1718273"/>
            <a:ext cx="740367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4662" y="1714488"/>
            <a:ext cx="740367" cy="643414"/>
          </a:xfrm>
          <a:prstGeom prst="rect">
            <a:avLst/>
          </a:prstGeom>
        </p:spPr>
      </p:pic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1572" y="1718273"/>
            <a:ext cx="740367" cy="635844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499" y="1714488"/>
            <a:ext cx="740366" cy="643414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409" y="1714488"/>
            <a:ext cx="740366" cy="643414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541" y="1714488"/>
            <a:ext cx="740367" cy="643414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7451" y="1714488"/>
            <a:ext cx="740366" cy="643414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5053" y="1714488"/>
            <a:ext cx="740367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499" y="2356958"/>
            <a:ext cx="740367" cy="643414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80409" y="2356958"/>
            <a:ext cx="740366" cy="643414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541" y="2356958"/>
            <a:ext cx="740367" cy="643414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451" y="2360743"/>
            <a:ext cx="740367" cy="635844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053" y="2356958"/>
            <a:ext cx="740367" cy="643414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928662" y="3786190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Первый рейс поезда</a:t>
            </a:r>
            <a:r>
              <a:rPr lang="en-US" sz="2400" dirty="0" smtClean="0">
                <a:latin typeface="PF BeauSans Pro" pitchFamily="2" charset="0"/>
              </a:rPr>
              <a:t/>
            </a:r>
            <a:br>
              <a:rPr lang="en-US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 комбинированного транспорта «ВИКИНГ»</a:t>
            </a:r>
            <a:endParaRPr lang="ru-RU" sz="2400" dirty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 descr="награ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3286124"/>
            <a:ext cx="2214578" cy="3246614"/>
          </a:xfrm>
          <a:prstGeom prst="rect">
            <a:avLst/>
          </a:prstGeom>
        </p:spPr>
      </p:pic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572" y="1714488"/>
            <a:ext cx="740366" cy="643413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499" y="1714488"/>
            <a:ext cx="740366" cy="643414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409" y="1714488"/>
            <a:ext cx="740366" cy="643414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541" y="1714488"/>
            <a:ext cx="740366" cy="643414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451" y="1714488"/>
            <a:ext cx="740366" cy="643413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053" y="1714488"/>
            <a:ext cx="740367" cy="643414"/>
          </a:xfrm>
          <a:prstGeom prst="rect">
            <a:avLst/>
          </a:prstGeom>
        </p:spPr>
      </p:pic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963" y="1714488"/>
            <a:ext cx="740366" cy="643414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0018" y="1714488"/>
            <a:ext cx="740366" cy="643414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108" y="1714488"/>
            <a:ext cx="740367" cy="643414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150" y="1714488"/>
            <a:ext cx="740367" cy="643414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7060" y="1718273"/>
            <a:ext cx="740367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662" y="1714488"/>
            <a:ext cx="740367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43499" y="2356958"/>
            <a:ext cx="740367" cy="643414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0409" y="2356958"/>
            <a:ext cx="740366" cy="643414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541" y="2356958"/>
            <a:ext cx="740367" cy="643414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17451" y="2360743"/>
            <a:ext cx="740367" cy="635844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5053" y="2356958"/>
            <a:ext cx="740367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31963" y="235695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2356958"/>
            <a:ext cx="740366" cy="643414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018" y="2356958"/>
            <a:ext cx="740366" cy="643414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150" y="2356958"/>
            <a:ext cx="740366" cy="643414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060" y="2356958"/>
            <a:ext cx="740366" cy="643413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4662" y="2356958"/>
            <a:ext cx="740367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31572" y="2356958"/>
            <a:ext cx="740366" cy="643413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-428660" y="378619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Международное признание проекта ВИКИНГ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Номинация «Лучший интермодальный проект» </a:t>
            </a:r>
            <a:endParaRPr lang="ru-RU" sz="2400" dirty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  <p:pic>
        <p:nvPicPr>
          <p:cNvPr id="40" name="Picture 6" descr="EIAlogo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974072"/>
            <a:ext cx="1727013" cy="95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963" y="1714488"/>
            <a:ext cx="740366" cy="643413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18" y="1714488"/>
            <a:ext cx="740366" cy="643413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1714488"/>
            <a:ext cx="740366" cy="643414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0150" y="1714488"/>
            <a:ext cx="740366" cy="643414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060" y="1718273"/>
            <a:ext cx="740366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4662" y="171448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2356958"/>
            <a:ext cx="740366" cy="643414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18" y="2356958"/>
            <a:ext cx="740366" cy="643414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150" y="2356958"/>
            <a:ext cx="740366" cy="643414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060" y="2356958"/>
            <a:ext cx="740366" cy="643413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662" y="2356958"/>
            <a:ext cx="740367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1572" y="2356958"/>
            <a:ext cx="740366" cy="643413"/>
          </a:xfrm>
          <a:prstGeom prst="rect">
            <a:avLst/>
          </a:prstGeom>
        </p:spPr>
      </p:pic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572" y="1714488"/>
            <a:ext cx="740366" cy="643413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499" y="1714488"/>
            <a:ext cx="740366" cy="643414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409" y="1714488"/>
            <a:ext cx="740366" cy="643414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541" y="1714488"/>
            <a:ext cx="740366" cy="643414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451" y="1714488"/>
            <a:ext cx="740366" cy="643413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5053" y="1714488"/>
            <a:ext cx="740367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499" y="2356958"/>
            <a:ext cx="740366" cy="643414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409" y="2356958"/>
            <a:ext cx="740366" cy="643413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80541" y="2356958"/>
            <a:ext cx="740366" cy="643414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17451" y="2360743"/>
            <a:ext cx="740366" cy="635844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95053" y="2356958"/>
            <a:ext cx="740366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1963" y="2356958"/>
            <a:ext cx="740366" cy="643413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0" y="3786190"/>
            <a:ext cx="9144000" cy="2095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000" algn="ctr">
              <a:lnSpc>
                <a:spcPct val="110000"/>
              </a:lnSpc>
            </a:pPr>
            <a:r>
              <a:rPr lang="ru-RU" sz="2400" dirty="0" smtClean="0">
                <a:latin typeface="PF BeauSans Pro" pitchFamily="2" charset="0"/>
              </a:rPr>
              <a:t>Поезд «Викинг» получил сертификат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о регистрации товарного знака «VIKING TRAIN».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«Всемирная организация интеллектуальной собственности»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 в которую входят 185 государств-членов,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подтвердила регистрацию товарного знака.</a:t>
            </a:r>
            <a:endParaRPr lang="ru-RU" sz="2400" dirty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572" y="1718273"/>
            <a:ext cx="740366" cy="635843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499" y="1714488"/>
            <a:ext cx="740366" cy="643413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409" y="1714488"/>
            <a:ext cx="740366" cy="643413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541" y="1714488"/>
            <a:ext cx="740366" cy="643413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7451" y="1714488"/>
            <a:ext cx="740365" cy="643413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053" y="1714488"/>
            <a:ext cx="740366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499" y="2356958"/>
            <a:ext cx="740366" cy="643414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0409" y="2356958"/>
            <a:ext cx="740366" cy="643413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0541" y="2356958"/>
            <a:ext cx="740366" cy="643414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7451" y="2360743"/>
            <a:ext cx="740366" cy="635844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5053" y="2356958"/>
            <a:ext cx="740366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963" y="2356958"/>
            <a:ext cx="740366" cy="643413"/>
          </a:xfrm>
          <a:prstGeom prst="rect">
            <a:avLst/>
          </a:prstGeom>
        </p:spPr>
      </p:pic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963" y="1714488"/>
            <a:ext cx="740366" cy="643413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0018" y="1714488"/>
            <a:ext cx="740366" cy="643413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108" y="1714488"/>
            <a:ext cx="740366" cy="643414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150" y="1714488"/>
            <a:ext cx="740366" cy="643414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060" y="1718273"/>
            <a:ext cx="740366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662" y="171448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3108" y="2356958"/>
            <a:ext cx="740366" cy="643413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0018" y="2356958"/>
            <a:ext cx="740366" cy="643413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150" y="2356958"/>
            <a:ext cx="740366" cy="643413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7060" y="2356958"/>
            <a:ext cx="740365" cy="643413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4662" y="2356958"/>
            <a:ext cx="740366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31572" y="2360743"/>
            <a:ext cx="740366" cy="635843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0" y="378619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Введено регулярное отправление поезда «Викинг»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из Одессы/Ильичевска на Клайпеду.</a:t>
            </a:r>
            <a:r>
              <a:rPr lang="en-US" sz="2400" dirty="0" smtClean="0">
                <a:latin typeface="PF BeauSans Pro" pitchFamily="2" charset="0"/>
              </a:rPr>
              <a:t> </a:t>
            </a:r>
            <a:r>
              <a:rPr lang="ru-RU" sz="2400" dirty="0" smtClean="0">
                <a:latin typeface="PF BeauSans Pro" pitchFamily="2" charset="0"/>
              </a:rPr>
              <a:t>С 27 июля – введено отправление </a:t>
            </a:r>
            <a:r>
              <a:rPr lang="en-US" sz="2400" dirty="0" smtClean="0">
                <a:latin typeface="PF BeauSans Pro" pitchFamily="2" charset="0"/>
              </a:rPr>
              <a:t> </a:t>
            </a:r>
            <a:r>
              <a:rPr lang="ru-RU" sz="2400" dirty="0" smtClean="0">
                <a:latin typeface="PF BeauSans Pro" pitchFamily="2" charset="0"/>
              </a:rPr>
              <a:t>поезда 3 раза в неделю (пн, ср, пт).</a:t>
            </a:r>
          </a:p>
          <a:p>
            <a:pPr algn="ctr"/>
            <a:r>
              <a:rPr lang="ru-RU" sz="2400" dirty="0" smtClean="0">
                <a:latin typeface="PF BeauSans Pro" pitchFamily="2" charset="0"/>
              </a:rPr>
              <a:t>Решение Тарифной комиссии УЗ о применении дополнительной скидки к перевозкам в режиме экспорт/импорт на Украину в размере 20%.</a:t>
            </a:r>
          </a:p>
          <a:p>
            <a:pPr algn="ctr"/>
            <a:endParaRPr lang="ru-RU" sz="2400" dirty="0" smtClean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963" y="1718273"/>
            <a:ext cx="740366" cy="635843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0018" y="1714488"/>
            <a:ext cx="740365" cy="643413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1714488"/>
            <a:ext cx="740366" cy="643413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150" y="1714488"/>
            <a:ext cx="740366" cy="643413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060" y="1718273"/>
            <a:ext cx="740366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662" y="171448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108" y="2356958"/>
            <a:ext cx="740366" cy="643413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0018" y="2356958"/>
            <a:ext cx="740366" cy="643413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0150" y="2356958"/>
            <a:ext cx="740366" cy="643413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17060" y="2356958"/>
            <a:ext cx="740365" cy="643413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4662" y="2356958"/>
            <a:ext cx="740366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1572" y="2360743"/>
            <a:ext cx="740366" cy="635843"/>
          </a:xfrm>
          <a:prstGeom prst="rect">
            <a:avLst/>
          </a:prstGeom>
        </p:spPr>
      </p:pic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572" y="1718273"/>
            <a:ext cx="740366" cy="635843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499" y="1714488"/>
            <a:ext cx="740366" cy="643413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80409" y="1714488"/>
            <a:ext cx="740366" cy="643413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541" y="1714488"/>
            <a:ext cx="740366" cy="643413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451" y="1714488"/>
            <a:ext cx="740365" cy="643413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5053" y="1714488"/>
            <a:ext cx="740366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499" y="2356958"/>
            <a:ext cx="740366" cy="643413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0409" y="2356958"/>
            <a:ext cx="740365" cy="643413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0541" y="2356958"/>
            <a:ext cx="740366" cy="643413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7451" y="2360743"/>
            <a:ext cx="740366" cy="635844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5053" y="2356958"/>
            <a:ext cx="740366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31963" y="2360743"/>
            <a:ext cx="740366" cy="635843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0" y="378619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PF BeauSans Pro" pitchFamily="2" charset="0"/>
              </a:rPr>
              <a:t>Открытие дополнительных станций</a:t>
            </a:r>
            <a:r>
              <a:rPr lang="en-US" sz="2400" dirty="0" smtClean="0">
                <a:latin typeface="PF BeauSans Pro" pitchFamily="2" charset="0"/>
              </a:rPr>
              <a:t> </a:t>
            </a:r>
            <a:r>
              <a:rPr lang="uk-UA" sz="2400" dirty="0" smtClean="0">
                <a:latin typeface="PF BeauSans Pro" pitchFamily="2" charset="0"/>
              </a:rPr>
              <a:t/>
            </a:r>
            <a:br>
              <a:rPr lang="uk-UA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на территории Украины (на сегодняшний день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для работы в рамках «ВИКИНГА» открыты 14 станций). 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На территории Литвы и Беларуси для работы</a:t>
            </a:r>
            <a:br>
              <a:rPr lang="ru-RU" sz="2400" dirty="0" smtClean="0">
                <a:latin typeface="PF BeauSans Pro" pitchFamily="2" charset="0"/>
              </a:rPr>
            </a:br>
            <a:r>
              <a:rPr lang="ru-RU" sz="2400" dirty="0" smtClean="0">
                <a:latin typeface="PF BeauSans Pro" pitchFamily="2" charset="0"/>
              </a:rPr>
              <a:t> открыты все станции.</a:t>
            </a:r>
            <a:endParaRPr lang="ru-RU" sz="2400" dirty="0"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3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7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572" y="1718273"/>
            <a:ext cx="740366" cy="635843"/>
          </a:xfrm>
          <a:prstGeom prst="rect">
            <a:avLst/>
          </a:prstGeom>
        </p:spPr>
      </p:pic>
      <p:pic>
        <p:nvPicPr>
          <p:cNvPr id="25" name="Picture 24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499" y="1714488"/>
            <a:ext cx="740366" cy="643413"/>
          </a:xfrm>
          <a:prstGeom prst="rect">
            <a:avLst/>
          </a:prstGeom>
        </p:spPr>
      </p:pic>
      <p:pic>
        <p:nvPicPr>
          <p:cNvPr id="28" name="Picture 27" descr="0-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409" y="1714488"/>
            <a:ext cx="740365" cy="643413"/>
          </a:xfrm>
          <a:prstGeom prst="rect">
            <a:avLst/>
          </a:prstGeom>
        </p:spPr>
      </p:pic>
      <p:pic>
        <p:nvPicPr>
          <p:cNvPr id="31" name="Picture 30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541" y="1714488"/>
            <a:ext cx="740365" cy="643413"/>
          </a:xfrm>
          <a:prstGeom prst="rect">
            <a:avLst/>
          </a:prstGeom>
        </p:spPr>
      </p:pic>
      <p:pic>
        <p:nvPicPr>
          <p:cNvPr id="33" name="Picture 32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451" y="1718273"/>
            <a:ext cx="740365" cy="635842"/>
          </a:xfrm>
          <a:prstGeom prst="rect">
            <a:avLst/>
          </a:prstGeom>
        </p:spPr>
      </p:pic>
      <p:pic>
        <p:nvPicPr>
          <p:cNvPr id="36" name="Picture 35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5053" y="1714488"/>
            <a:ext cx="740366" cy="643414"/>
          </a:xfrm>
          <a:prstGeom prst="rect">
            <a:avLst/>
          </a:prstGeom>
        </p:spPr>
      </p:pic>
      <p:pic>
        <p:nvPicPr>
          <p:cNvPr id="26" name="Picture 25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3499" y="2356958"/>
            <a:ext cx="740366" cy="643413"/>
          </a:xfrm>
          <a:prstGeom prst="rect">
            <a:avLst/>
          </a:prstGeom>
        </p:spPr>
      </p:pic>
      <p:pic>
        <p:nvPicPr>
          <p:cNvPr id="29" name="Picture 28" descr="0-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80409" y="2356958"/>
            <a:ext cx="740365" cy="643413"/>
          </a:xfrm>
          <a:prstGeom prst="rect">
            <a:avLst/>
          </a:prstGeom>
        </p:spPr>
      </p:pic>
      <p:pic>
        <p:nvPicPr>
          <p:cNvPr id="32" name="Picture 31" descr="0-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0541" y="2356958"/>
            <a:ext cx="740366" cy="643413"/>
          </a:xfrm>
          <a:prstGeom prst="rect">
            <a:avLst/>
          </a:prstGeom>
        </p:spPr>
      </p:pic>
      <p:pic>
        <p:nvPicPr>
          <p:cNvPr id="34" name="Picture 33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7451" y="2360743"/>
            <a:ext cx="740366" cy="635844"/>
          </a:xfrm>
          <a:prstGeom prst="rect">
            <a:avLst/>
          </a:prstGeom>
        </p:spPr>
      </p:pic>
      <p:pic>
        <p:nvPicPr>
          <p:cNvPr id="37" name="Picture 36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5053" y="2356958"/>
            <a:ext cx="740366" cy="643414"/>
          </a:xfrm>
          <a:prstGeom prst="rect">
            <a:avLst/>
          </a:prstGeom>
        </p:spPr>
      </p:pic>
      <p:pic>
        <p:nvPicPr>
          <p:cNvPr id="39" name="Picture 38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963" y="2360743"/>
            <a:ext cx="740366" cy="635843"/>
          </a:xfrm>
          <a:prstGeom prst="rect">
            <a:avLst/>
          </a:prstGeom>
        </p:spPr>
      </p:pic>
      <p:pic>
        <p:nvPicPr>
          <p:cNvPr id="38" name="Picture 37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963" y="1718273"/>
            <a:ext cx="740366" cy="635843"/>
          </a:xfrm>
          <a:prstGeom prst="rect">
            <a:avLst/>
          </a:prstGeom>
        </p:spPr>
      </p:pic>
      <p:pic>
        <p:nvPicPr>
          <p:cNvPr id="44" name="Picture 43" descr="0-1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0018" y="1714488"/>
            <a:ext cx="740365" cy="643413"/>
          </a:xfrm>
          <a:prstGeom prst="rect">
            <a:avLst/>
          </a:prstGeom>
        </p:spPr>
      </p:pic>
      <p:pic>
        <p:nvPicPr>
          <p:cNvPr id="42" name="Picture 41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43108" y="1714488"/>
            <a:ext cx="740366" cy="643413"/>
          </a:xfrm>
          <a:prstGeom prst="rect">
            <a:avLst/>
          </a:prstGeom>
        </p:spPr>
      </p:pic>
      <p:pic>
        <p:nvPicPr>
          <p:cNvPr id="47" name="Picture 46" descr="0-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150" y="1714488"/>
            <a:ext cx="740366" cy="643413"/>
          </a:xfrm>
          <a:prstGeom prst="rect">
            <a:avLst/>
          </a:prstGeom>
        </p:spPr>
      </p:pic>
      <p:pic>
        <p:nvPicPr>
          <p:cNvPr id="49" name="Picture 48" descr="0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060" y="1718273"/>
            <a:ext cx="740366" cy="635844"/>
          </a:xfrm>
          <a:prstGeom prst="rect">
            <a:avLst/>
          </a:prstGeom>
        </p:spPr>
      </p:pic>
      <p:pic>
        <p:nvPicPr>
          <p:cNvPr id="52" name="Picture 51" descr="0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4662" y="1714488"/>
            <a:ext cx="740366" cy="643414"/>
          </a:xfrm>
          <a:prstGeom prst="rect">
            <a:avLst/>
          </a:prstGeom>
        </p:spPr>
      </p:pic>
      <p:pic>
        <p:nvPicPr>
          <p:cNvPr id="43" name="Picture 42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108" y="2356958"/>
            <a:ext cx="740366" cy="643413"/>
          </a:xfrm>
          <a:prstGeom prst="rect">
            <a:avLst/>
          </a:prstGeom>
        </p:spPr>
      </p:pic>
      <p:pic>
        <p:nvPicPr>
          <p:cNvPr id="45" name="Picture 44" descr="0-1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80018" y="2356958"/>
            <a:ext cx="740365" cy="643413"/>
          </a:xfrm>
          <a:prstGeom prst="rect">
            <a:avLst/>
          </a:prstGeom>
        </p:spPr>
      </p:pic>
      <p:pic>
        <p:nvPicPr>
          <p:cNvPr id="48" name="Picture 47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0150" y="2356958"/>
            <a:ext cx="740365" cy="643413"/>
          </a:xfrm>
          <a:prstGeom prst="rect">
            <a:avLst/>
          </a:prstGeom>
        </p:spPr>
      </p:pic>
      <p:pic>
        <p:nvPicPr>
          <p:cNvPr id="50" name="Picture 49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17060" y="2360743"/>
            <a:ext cx="740365" cy="635842"/>
          </a:xfrm>
          <a:prstGeom prst="rect">
            <a:avLst/>
          </a:prstGeom>
        </p:spPr>
      </p:pic>
      <p:pic>
        <p:nvPicPr>
          <p:cNvPr id="53" name="Picture 52" descr="0-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94662" y="2356958"/>
            <a:ext cx="740366" cy="643414"/>
          </a:xfrm>
          <a:prstGeom prst="rect">
            <a:avLst/>
          </a:prstGeom>
        </p:spPr>
      </p:pic>
      <p:pic>
        <p:nvPicPr>
          <p:cNvPr id="55" name="Picture 54" descr="0-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31572" y="2360743"/>
            <a:ext cx="740366" cy="635843"/>
          </a:xfrm>
          <a:prstGeom prst="rect">
            <a:avLst/>
          </a:prstGeom>
        </p:spPr>
      </p:pic>
      <p:pic>
        <p:nvPicPr>
          <p:cNvPr id="30" name="Picture 29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6227" y="2714620"/>
            <a:ext cx="171450" cy="171450"/>
          </a:xfrm>
          <a:prstGeom prst="rect">
            <a:avLst/>
          </a:prstGeom>
        </p:spPr>
      </p:pic>
      <p:pic>
        <p:nvPicPr>
          <p:cNvPr id="35" name="Picture 34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03269" y="2714620"/>
            <a:ext cx="171450" cy="171450"/>
          </a:xfrm>
          <a:prstGeom prst="rect">
            <a:avLst/>
          </a:prstGeom>
        </p:spPr>
      </p:pic>
      <p:pic>
        <p:nvPicPr>
          <p:cNvPr id="46" name="Picture 45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65836" y="2714620"/>
            <a:ext cx="171450" cy="171450"/>
          </a:xfrm>
          <a:prstGeom prst="rect">
            <a:avLst/>
          </a:prstGeom>
        </p:spPr>
      </p:pic>
      <p:pic>
        <p:nvPicPr>
          <p:cNvPr id="51" name="Picture 50" descr="B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02878" y="2714620"/>
            <a:ext cx="171450" cy="171450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0" y="378619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  <a:t>Присоединение Болгарии к проекту «ВИКИНГ».</a:t>
            </a:r>
          </a:p>
          <a:p>
            <a:pPr lvl="0" algn="ctr"/>
            <a:r>
              <a:rPr lang="ru-RU" sz="2400" dirty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  <a:t>Подписание протокола о присоединении </a:t>
            </a:r>
            <a:r>
              <a:rPr lang="ru-RU" sz="2400" dirty="0" smtClean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  <a:t/>
            </a:r>
            <a:br>
              <a:rPr lang="ru-RU" sz="2400" dirty="0" smtClean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</a:br>
            <a:r>
              <a:rPr lang="ru-RU" sz="2400" dirty="0" smtClean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  <a:t>ЕООО </a:t>
            </a:r>
            <a:r>
              <a:rPr lang="ru-RU" sz="2400" dirty="0">
                <a:ln w="18000">
                  <a:noFill/>
                  <a:prstDash val="solid"/>
                  <a:miter lim="800000"/>
                </a:ln>
                <a:latin typeface="PF BeauSans Pro" pitchFamily="2" charset="0"/>
              </a:rPr>
              <a:t>«БДЖ-Грузовые перевозки»</a:t>
            </a:r>
          </a:p>
          <a:p>
            <a:pPr algn="ctr"/>
            <a:endParaRPr lang="ru-RU" sz="2400" dirty="0">
              <a:ln w="18000">
                <a:noFill/>
                <a:prstDash val="solid"/>
                <a:miter lim="800000"/>
              </a:ln>
              <a:latin typeface="PF BeauSans Pro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14310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DAY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929058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MONTH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43570" y="3071810"/>
            <a:ext cx="1428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latin typeface="PF BeauSans Pro" pitchFamily="2" charset="0"/>
              </a:rPr>
              <a:t>YEAR</a:t>
            </a:r>
            <a:endParaRPr lang="uk-UA" sz="2000" dirty="0">
              <a:solidFill>
                <a:schemeClr val="bg1">
                  <a:lumMod val="65000"/>
                </a:schemeClr>
              </a:solidFill>
              <a:latin typeface="PF BeauSans Pro" pitchFamily="2" charset="0"/>
            </a:endParaRPr>
          </a:p>
        </p:txBody>
      </p:sp>
      <p:pic>
        <p:nvPicPr>
          <p:cNvPr id="60" name="Picture 59" descr="footer2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143644"/>
            <a:ext cx="9144000" cy="745314"/>
          </a:xfrm>
          <a:prstGeom prst="rect">
            <a:avLst/>
          </a:prstGeom>
        </p:spPr>
      </p:pic>
      <p:pic>
        <p:nvPicPr>
          <p:cNvPr id="61" name="Picture 60" descr="header2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7731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"/>
                            </p:stCondLst>
                            <p:childTnLst>
                              <p:par>
                                <p:cTn id="19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"/>
                            </p:stCondLst>
                            <p:childTnLst>
                              <p:par>
                                <p:cTn id="2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"/>
                            </p:stCondLst>
                            <p:childTnLst>
                              <p:par>
                                <p:cTn id="33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"/>
                            </p:stCondLst>
                            <p:childTnLst>
                              <p:par>
                                <p:cTn id="47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"/>
                            </p:stCondLst>
                            <p:childTnLst>
                              <p:par>
                                <p:cTn id="54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"/>
                            </p:stCondLst>
                            <p:childTnLst>
                              <p:par>
                                <p:cTn id="61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17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"/>
                            </p:stCondLst>
                            <p:childTnLst>
                              <p:par>
                                <p:cTn id="8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539</TotalTime>
  <Words>258</Words>
  <Application>Microsoft Office PowerPoint</Application>
  <PresentationFormat>Экран (4:3)</PresentationFormat>
  <Paragraphs>81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Gena</dc:creator>
  <cp:lastModifiedBy>Kalinina Natalia</cp:lastModifiedBy>
  <cp:revision>50</cp:revision>
  <dcterms:created xsi:type="dcterms:W3CDTF">2013-05-27T17:53:52Z</dcterms:created>
  <dcterms:modified xsi:type="dcterms:W3CDTF">2013-05-29T06:17:32Z</dcterms:modified>
</cp:coreProperties>
</file>